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8" r:id="rId3"/>
    <p:sldId id="257" r:id="rId4"/>
    <p:sldId id="259" r:id="rId5"/>
    <p:sldId id="349" r:id="rId6"/>
    <p:sldId id="350" r:id="rId7"/>
    <p:sldId id="262" r:id="rId8"/>
    <p:sldId id="388" r:id="rId9"/>
    <p:sldId id="387" r:id="rId10"/>
    <p:sldId id="389" r:id="rId11"/>
    <p:sldId id="341" r:id="rId12"/>
    <p:sldId id="270" r:id="rId13"/>
    <p:sldId id="277" r:id="rId14"/>
    <p:sldId id="280" r:id="rId15"/>
    <p:sldId id="268" r:id="rId16"/>
    <p:sldId id="281" r:id="rId17"/>
    <p:sldId id="381" r:id="rId18"/>
    <p:sldId id="286" r:id="rId19"/>
    <p:sldId id="287" r:id="rId20"/>
    <p:sldId id="289" r:id="rId21"/>
    <p:sldId id="391" r:id="rId22"/>
    <p:sldId id="291" r:id="rId23"/>
    <p:sldId id="352" r:id="rId24"/>
    <p:sldId id="293" r:id="rId25"/>
    <p:sldId id="383" r:id="rId26"/>
    <p:sldId id="524" r:id="rId27"/>
    <p:sldId id="319" r:id="rId28"/>
    <p:sldId id="384" r:id="rId29"/>
    <p:sldId id="354" r:id="rId30"/>
    <p:sldId id="355" r:id="rId31"/>
    <p:sldId id="356" r:id="rId32"/>
    <p:sldId id="353" r:id="rId33"/>
    <p:sldId id="322" r:id="rId34"/>
    <p:sldId id="323" r:id="rId35"/>
    <p:sldId id="324" r:id="rId36"/>
    <p:sldId id="357" r:id="rId37"/>
    <p:sldId id="320" r:id="rId38"/>
    <p:sldId id="364" r:id="rId39"/>
    <p:sldId id="385" r:id="rId40"/>
    <p:sldId id="525" r:id="rId41"/>
    <p:sldId id="365" r:id="rId42"/>
    <p:sldId id="526" r:id="rId43"/>
    <p:sldId id="366" r:id="rId44"/>
    <p:sldId id="527" r:id="rId45"/>
    <p:sldId id="367" r:id="rId46"/>
    <p:sldId id="529" r:id="rId47"/>
    <p:sldId id="429" r:id="rId48"/>
    <p:sldId id="372" r:id="rId49"/>
    <p:sldId id="368" r:id="rId50"/>
    <p:sldId id="369" r:id="rId51"/>
    <p:sldId id="371" r:id="rId52"/>
    <p:sldId id="370" r:id="rId53"/>
    <p:sldId id="358" r:id="rId54"/>
    <p:sldId id="386" r:id="rId55"/>
    <p:sldId id="531" r:id="rId56"/>
    <p:sldId id="263" r:id="rId57"/>
    <p:sldId id="532" r:id="rId58"/>
    <p:sldId id="533" r:id="rId59"/>
    <p:sldId id="534" r:id="rId60"/>
    <p:sldId id="265" r:id="rId61"/>
    <p:sldId id="505" r:id="rId62"/>
    <p:sldId id="521" r:id="rId63"/>
    <p:sldId id="506" r:id="rId64"/>
    <p:sldId id="535"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F294-540F-4219-9180-5BC9821D2C4D}" type="datetimeFigureOut">
              <a:rPr lang="zh-CN" altLang="en-US" smtClean="0"/>
              <a:pPr/>
              <a:t>2023/2/28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CD1AF5-0F74-4C66-A893-306B95F683E8}" type="slidenum">
              <a:rPr lang="zh-CN" altLang="en-US" smtClean="0"/>
              <a:pPr/>
              <a:t>‹#›</a:t>
            </a:fld>
            <a:endParaRPr lang="zh-CN" altLang="en-US"/>
          </a:p>
        </p:txBody>
      </p:sp>
    </p:spTree>
    <p:extLst>
      <p:ext uri="{BB962C8B-B14F-4D97-AF65-F5344CB8AC3E}">
        <p14:creationId xmlns:p14="http://schemas.microsoft.com/office/powerpoint/2010/main" val="2604177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og.csdn.net/weixin_45360119/article/details/123759025"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https://worldwidewebsize.com/</a:t>
            </a:r>
          </a:p>
        </p:txBody>
      </p:sp>
      <p:sp>
        <p:nvSpPr>
          <p:cNvPr id="4" name="灯片编号占位符 3"/>
          <p:cNvSpPr>
            <a:spLocks noGrp="1"/>
          </p:cNvSpPr>
          <p:nvPr>
            <p:ph type="sldNum" sz="quarter" idx="10"/>
          </p:nvPr>
        </p:nvSpPr>
        <p:spPr/>
        <p:txBody>
          <a:bodyPr/>
          <a:lstStyle/>
          <a:p>
            <a:fld id="{35038A3C-4978-4BEE-BAE3-720BBACFFCA3}" type="slidenum">
              <a:rPr lang="zh-CN" altLang="en-US" smtClean="0"/>
              <a:pPr/>
              <a:t>7</a:t>
            </a:fld>
            <a:endParaRPr lang="zh-CN" altLang="en-US"/>
          </a:p>
        </p:txBody>
      </p:sp>
    </p:spTree>
    <p:extLst>
      <p:ext uri="{BB962C8B-B14F-4D97-AF65-F5344CB8AC3E}">
        <p14:creationId xmlns:p14="http://schemas.microsoft.com/office/powerpoint/2010/main" val="2239580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A40B7B8-5B28-4E84-9D7C-2A4AB0FAB421}" type="slidenum">
              <a:rPr lang="en-US" altLang="zh-CN"/>
              <a:pPr>
                <a:defRPr/>
              </a:pPr>
              <a:t>31</a:t>
            </a:fld>
            <a:endParaRPr lang="en-US" altLang="zh-CN"/>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z="1200" i="1" kern="1200" dirty="0">
                <a:solidFill>
                  <a:schemeClr val="tx1"/>
                </a:solidFill>
                <a:effectLst/>
                <a:latin typeface="+mn-lt"/>
                <a:ea typeface="+mn-ea"/>
                <a:cs typeface="+mn-cs"/>
              </a:rPr>
              <a:t>Simply Hired</a:t>
            </a:r>
            <a:r>
              <a:rPr lang="en-US" altLang="zh-CN" dirty="0">
                <a:effectLst/>
              </a:rPr>
              <a:t> </a:t>
            </a:r>
            <a:r>
              <a:rPr lang="zh-CN" altLang="en-US" dirty="0">
                <a:effectLst/>
              </a:rPr>
              <a:t>是全球最大的职位搜索引擎之一</a:t>
            </a:r>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09C25A-1FC8-4AA9-9F6E-0960828FE9FF}" type="slidenum">
              <a:rPr lang="en-US" altLang="zh-CN" smtClean="0"/>
              <a:pPr fontAlgn="base">
                <a:spcBef>
                  <a:spcPct val="0"/>
                </a:spcBef>
                <a:spcAft>
                  <a:spcPct val="0"/>
                </a:spcAft>
                <a:defRPr/>
              </a:pPr>
              <a:t>33</a:t>
            </a:fld>
            <a:endParaRPr lang="en-US" altLang="zh-CN"/>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F4DBE1-6E5E-411B-8B52-888565C85CA4}" type="slidenum">
              <a:rPr lang="en-US" altLang="zh-CN" smtClean="0"/>
              <a:pPr fontAlgn="base">
                <a:spcBef>
                  <a:spcPct val="0"/>
                </a:spcBef>
                <a:spcAft>
                  <a:spcPct val="0"/>
                </a:spcAft>
                <a:defRPr/>
              </a:pPr>
              <a:t>34</a:t>
            </a:fld>
            <a:endParaRPr lang="en-US" altLang="zh-CN"/>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命名实体识别主要方法</a:t>
            </a:r>
            <a:r>
              <a:rPr lang="en-US" altLang="zh-CN" dirty="0">
                <a:hlinkClick r:id="rId3"/>
              </a:rPr>
              <a:t>_</a:t>
            </a:r>
            <a:r>
              <a:rPr lang="zh-CN" altLang="en-US" dirty="0">
                <a:hlinkClick r:id="rId3"/>
              </a:rPr>
              <a:t>带刺的厚崽的博客</a:t>
            </a:r>
            <a:r>
              <a:rPr lang="en-US" altLang="zh-CN" dirty="0">
                <a:hlinkClick r:id="rId3"/>
              </a:rPr>
              <a:t>-CSDN</a:t>
            </a:r>
            <a:r>
              <a:rPr lang="zh-CN" altLang="en-US" dirty="0">
                <a:hlinkClick r:id="rId3"/>
              </a:rPr>
              <a:t>博客</a:t>
            </a:r>
            <a:endParaRPr lang="zh-CN" altLang="en-US" dirty="0"/>
          </a:p>
        </p:txBody>
      </p:sp>
      <p:sp>
        <p:nvSpPr>
          <p:cNvPr id="4" name="灯片编号占位符 3"/>
          <p:cNvSpPr>
            <a:spLocks noGrp="1"/>
          </p:cNvSpPr>
          <p:nvPr>
            <p:ph type="sldNum" sz="quarter" idx="5"/>
          </p:nvPr>
        </p:nvSpPr>
        <p:spPr/>
        <p:txBody>
          <a:bodyPr/>
          <a:lstStyle/>
          <a:p>
            <a:fld id="{7DCD1AF5-0F74-4C66-A893-306B95F683E8}" type="slidenum">
              <a:rPr lang="zh-CN" altLang="en-US" smtClean="0"/>
              <a:pPr/>
              <a:t>57</a:t>
            </a:fld>
            <a:endParaRPr lang="zh-CN" altLang="en-US"/>
          </a:p>
        </p:txBody>
      </p:sp>
    </p:spTree>
    <p:extLst>
      <p:ext uri="{BB962C8B-B14F-4D97-AF65-F5344CB8AC3E}">
        <p14:creationId xmlns:p14="http://schemas.microsoft.com/office/powerpoint/2010/main" val="418262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5038A3C-4978-4BEE-BAE3-720BBACFFCA3}" type="slidenum">
              <a:rPr lang="zh-CN" altLang="en-US" smtClean="0"/>
              <a:pPr/>
              <a:t>8</a:t>
            </a:fld>
            <a:endParaRPr lang="zh-CN" altLang="en-US"/>
          </a:p>
        </p:txBody>
      </p:sp>
    </p:spTree>
    <p:extLst>
      <p:ext uri="{BB962C8B-B14F-4D97-AF65-F5344CB8AC3E}">
        <p14:creationId xmlns:p14="http://schemas.microsoft.com/office/powerpoint/2010/main" val="223958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https://worldwidewebsize.com/</a:t>
            </a:r>
          </a:p>
        </p:txBody>
      </p:sp>
      <p:sp>
        <p:nvSpPr>
          <p:cNvPr id="4" name="灯片编号占位符 3"/>
          <p:cNvSpPr>
            <a:spLocks noGrp="1"/>
          </p:cNvSpPr>
          <p:nvPr>
            <p:ph type="sldNum" sz="quarter" idx="10"/>
          </p:nvPr>
        </p:nvSpPr>
        <p:spPr/>
        <p:txBody>
          <a:bodyPr/>
          <a:lstStyle/>
          <a:p>
            <a:fld id="{35038A3C-4978-4BEE-BAE3-720BBACFFCA3}" type="slidenum">
              <a:rPr lang="zh-CN" altLang="en-US" smtClean="0"/>
              <a:pPr/>
              <a:t>9</a:t>
            </a:fld>
            <a:endParaRPr lang="zh-CN" altLang="en-US"/>
          </a:p>
        </p:txBody>
      </p:sp>
    </p:spTree>
    <p:extLst>
      <p:ext uri="{BB962C8B-B14F-4D97-AF65-F5344CB8AC3E}">
        <p14:creationId xmlns:p14="http://schemas.microsoft.com/office/powerpoint/2010/main" val="79349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F1759A-3E57-4359-ACEF-817065BFD7A8}" type="slidenum">
              <a:rPr lang="en-US" altLang="zh-CN" smtClean="0"/>
              <a:pPr fontAlgn="base">
                <a:spcBef>
                  <a:spcPct val="0"/>
                </a:spcBef>
                <a:spcAft>
                  <a:spcPct val="0"/>
                </a:spcAft>
                <a:defRPr/>
              </a:pPr>
              <a:t>15</a:t>
            </a:fld>
            <a:endParaRPr lang="en-US" altLang="zh-CN"/>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2986E78-D325-4686-B1D3-E48BE65E313B}" type="slidenum">
              <a:rPr lang="en-US" altLang="zh-CN"/>
              <a:pPr>
                <a:defRPr/>
              </a:pPr>
              <a:t>16</a:t>
            </a:fld>
            <a:endParaRPr lang="en-US" altLang="zh-CN"/>
          </a:p>
        </p:txBody>
      </p:sp>
      <p:sp>
        <p:nvSpPr>
          <p:cNvPr id="757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E21A758-5A75-4522-934C-AC130D08F3CA}" type="slidenum">
              <a:rPr lang="en-US" altLang="zh-CN"/>
              <a:pPr>
                <a:defRPr/>
              </a:pPr>
              <a:t>18</a:t>
            </a:fld>
            <a:endParaRPr lang="en-US" altLang="zh-CN"/>
          </a:p>
        </p:txBody>
      </p:sp>
      <p:sp>
        <p:nvSpPr>
          <p:cNvPr id="788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7EF5B61-C8CB-4B7B-BDF3-7BADE793625D}" type="slidenum">
              <a:rPr lang="en-US" altLang="zh-CN"/>
              <a:pPr>
                <a:defRPr/>
              </a:pPr>
              <a:t>20</a:t>
            </a:fld>
            <a:endParaRPr lang="en-US" altLang="zh-CN"/>
          </a:p>
        </p:txBody>
      </p:sp>
      <p:sp>
        <p:nvSpPr>
          <p:cNvPr id="808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7EF5B61-C8CB-4B7B-BDF3-7BADE793625D}" type="slidenum">
              <a:rPr lang="en-US" altLang="zh-CN"/>
              <a:pPr>
                <a:defRPr/>
              </a:pPr>
              <a:t>21</a:t>
            </a:fld>
            <a:endParaRPr lang="en-US" altLang="zh-CN"/>
          </a:p>
        </p:txBody>
      </p:sp>
      <p:sp>
        <p:nvSpPr>
          <p:cNvPr id="808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extLst>
      <p:ext uri="{BB962C8B-B14F-4D97-AF65-F5344CB8AC3E}">
        <p14:creationId xmlns:p14="http://schemas.microsoft.com/office/powerpoint/2010/main" val="2731969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F5946A6-EB6E-48A7-88F1-07C1A480282E}" type="slidenum">
              <a:rPr lang="en-US" altLang="zh-CN"/>
              <a:pPr>
                <a:defRPr/>
              </a:pPr>
              <a:t>30</a:t>
            </a:fld>
            <a:endParaRPr lang="en-US" altLang="zh-CN"/>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FCF91-BD71-4ECE-9CFA-8A1807F4D75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7FBFC1A-A057-4422-B47B-5A8AFE448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AD42E1E-81A5-4CC0-AC36-5F831EBAF442}"/>
              </a:ext>
            </a:extLst>
          </p:cNvPr>
          <p:cNvSpPr>
            <a:spLocks noGrp="1"/>
          </p:cNvSpPr>
          <p:nvPr>
            <p:ph type="dt" sz="half" idx="10"/>
          </p:nvPr>
        </p:nvSpPr>
        <p:spPr/>
        <p:txBody>
          <a:bodyPr/>
          <a:lstStyle/>
          <a:p>
            <a:fld id="{2E31B866-1B0D-453E-B9D2-7BD8EFD39F6F}" type="datetimeFigureOut">
              <a:rPr lang="zh-CN" altLang="en-US" smtClean="0"/>
              <a:pPr/>
              <a:t>2023/2/28</a:t>
            </a:fld>
            <a:endParaRPr lang="zh-CN" altLang="en-US"/>
          </a:p>
        </p:txBody>
      </p:sp>
      <p:sp>
        <p:nvSpPr>
          <p:cNvPr id="5" name="页脚占位符 4">
            <a:extLst>
              <a:ext uri="{FF2B5EF4-FFF2-40B4-BE49-F238E27FC236}">
                <a16:creationId xmlns:a16="http://schemas.microsoft.com/office/drawing/2014/main" id="{2AAC58F6-534C-4563-A35B-7752AC8DA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897A94-4ADD-4EBF-98F7-040797E19F66}"/>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242984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57DAD-30CC-41C7-894C-492FCFE00D5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3A1CE83-0D16-40D7-8953-7EAA289966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9A1756-8D66-49D4-9BE2-1D9C2B64980F}"/>
              </a:ext>
            </a:extLst>
          </p:cNvPr>
          <p:cNvSpPr>
            <a:spLocks noGrp="1"/>
          </p:cNvSpPr>
          <p:nvPr>
            <p:ph type="dt" sz="half" idx="10"/>
          </p:nvPr>
        </p:nvSpPr>
        <p:spPr/>
        <p:txBody>
          <a:bodyPr/>
          <a:lstStyle/>
          <a:p>
            <a:fld id="{2E31B866-1B0D-453E-B9D2-7BD8EFD39F6F}" type="datetimeFigureOut">
              <a:rPr lang="zh-CN" altLang="en-US" smtClean="0"/>
              <a:pPr/>
              <a:t>2023/2/28</a:t>
            </a:fld>
            <a:endParaRPr lang="zh-CN" altLang="en-US"/>
          </a:p>
        </p:txBody>
      </p:sp>
      <p:sp>
        <p:nvSpPr>
          <p:cNvPr id="5" name="页脚占位符 4">
            <a:extLst>
              <a:ext uri="{FF2B5EF4-FFF2-40B4-BE49-F238E27FC236}">
                <a16:creationId xmlns:a16="http://schemas.microsoft.com/office/drawing/2014/main" id="{71D8A1BC-8D3B-4C34-9A26-25E77D85B9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2CDD51-8811-4FF0-8B2A-0136D81C1221}"/>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93262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48050D-9EE7-4490-A93D-D9D5BFCC44E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000427-B9F7-4BA4-9A54-8434DE2B994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247C46-2259-4973-A19B-F63F8AD2E000}"/>
              </a:ext>
            </a:extLst>
          </p:cNvPr>
          <p:cNvSpPr>
            <a:spLocks noGrp="1"/>
          </p:cNvSpPr>
          <p:nvPr>
            <p:ph type="dt" sz="half" idx="10"/>
          </p:nvPr>
        </p:nvSpPr>
        <p:spPr/>
        <p:txBody>
          <a:bodyPr/>
          <a:lstStyle/>
          <a:p>
            <a:fld id="{2E31B866-1B0D-453E-B9D2-7BD8EFD39F6F}" type="datetimeFigureOut">
              <a:rPr lang="zh-CN" altLang="en-US" smtClean="0"/>
              <a:pPr/>
              <a:t>2023/2/28</a:t>
            </a:fld>
            <a:endParaRPr lang="zh-CN" altLang="en-US"/>
          </a:p>
        </p:txBody>
      </p:sp>
      <p:sp>
        <p:nvSpPr>
          <p:cNvPr id="5" name="页脚占位符 4">
            <a:extLst>
              <a:ext uri="{FF2B5EF4-FFF2-40B4-BE49-F238E27FC236}">
                <a16:creationId xmlns:a16="http://schemas.microsoft.com/office/drawing/2014/main" id="{1E8A2167-3188-4999-89FB-AFCFA85AC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24BBED-7E07-4959-B1A2-806DE60F9146}"/>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350064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043F6-0C68-4899-A434-0C0E542BD25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40243C-B586-4687-8567-3652603A53B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226826-FE6A-4783-902A-AC4B9C3064E1}"/>
              </a:ext>
            </a:extLst>
          </p:cNvPr>
          <p:cNvSpPr>
            <a:spLocks noGrp="1"/>
          </p:cNvSpPr>
          <p:nvPr>
            <p:ph type="dt" sz="half" idx="10"/>
          </p:nvPr>
        </p:nvSpPr>
        <p:spPr/>
        <p:txBody>
          <a:bodyPr/>
          <a:lstStyle/>
          <a:p>
            <a:fld id="{2E31B866-1B0D-453E-B9D2-7BD8EFD39F6F}" type="datetimeFigureOut">
              <a:rPr lang="zh-CN" altLang="en-US" smtClean="0"/>
              <a:pPr/>
              <a:t>2023/2/28</a:t>
            </a:fld>
            <a:endParaRPr lang="zh-CN" altLang="en-US"/>
          </a:p>
        </p:txBody>
      </p:sp>
      <p:sp>
        <p:nvSpPr>
          <p:cNvPr id="5" name="页脚占位符 4">
            <a:extLst>
              <a:ext uri="{FF2B5EF4-FFF2-40B4-BE49-F238E27FC236}">
                <a16:creationId xmlns:a16="http://schemas.microsoft.com/office/drawing/2014/main" id="{90F00857-DE5C-4B1D-8C2F-6BBD6B5018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36EACF-21D7-4719-B748-07B01DBB6599}"/>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3813184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9ED2A-267E-428C-A802-F6351928BBC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7611F21-E342-49D0-99F2-DAE005AB55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87590B-FEF5-40CF-AB3A-604BC0168113}"/>
              </a:ext>
            </a:extLst>
          </p:cNvPr>
          <p:cNvSpPr>
            <a:spLocks noGrp="1"/>
          </p:cNvSpPr>
          <p:nvPr>
            <p:ph type="dt" sz="half" idx="10"/>
          </p:nvPr>
        </p:nvSpPr>
        <p:spPr/>
        <p:txBody>
          <a:bodyPr/>
          <a:lstStyle/>
          <a:p>
            <a:fld id="{2E31B866-1B0D-453E-B9D2-7BD8EFD39F6F}" type="datetimeFigureOut">
              <a:rPr lang="zh-CN" altLang="en-US" smtClean="0"/>
              <a:pPr/>
              <a:t>2023/2/28</a:t>
            </a:fld>
            <a:endParaRPr lang="zh-CN" altLang="en-US"/>
          </a:p>
        </p:txBody>
      </p:sp>
      <p:sp>
        <p:nvSpPr>
          <p:cNvPr id="5" name="页脚占位符 4">
            <a:extLst>
              <a:ext uri="{FF2B5EF4-FFF2-40B4-BE49-F238E27FC236}">
                <a16:creationId xmlns:a16="http://schemas.microsoft.com/office/drawing/2014/main" id="{9B09E54F-61A3-41EE-A58A-070A27EA5F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427E03-B85B-4633-A78E-6D9E4616B23D}"/>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3734442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12931-5AA6-4D5D-B3CA-8A8287344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E72B67-AC6C-4C96-9173-53825DF2129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BB4F258-B56F-4A4C-A200-3E5B1AF05A2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BF72A89-6707-4A1F-B451-FC9EA874D5F3}"/>
              </a:ext>
            </a:extLst>
          </p:cNvPr>
          <p:cNvSpPr>
            <a:spLocks noGrp="1"/>
          </p:cNvSpPr>
          <p:nvPr>
            <p:ph type="dt" sz="half" idx="10"/>
          </p:nvPr>
        </p:nvSpPr>
        <p:spPr/>
        <p:txBody>
          <a:bodyPr/>
          <a:lstStyle/>
          <a:p>
            <a:fld id="{2E31B866-1B0D-453E-B9D2-7BD8EFD39F6F}" type="datetimeFigureOut">
              <a:rPr lang="zh-CN" altLang="en-US" smtClean="0"/>
              <a:pPr/>
              <a:t>2023/2/28</a:t>
            </a:fld>
            <a:endParaRPr lang="zh-CN" altLang="en-US"/>
          </a:p>
        </p:txBody>
      </p:sp>
      <p:sp>
        <p:nvSpPr>
          <p:cNvPr id="6" name="页脚占位符 5">
            <a:extLst>
              <a:ext uri="{FF2B5EF4-FFF2-40B4-BE49-F238E27FC236}">
                <a16:creationId xmlns:a16="http://schemas.microsoft.com/office/drawing/2014/main" id="{B5D95C45-DB16-4E65-B561-9750A37FBB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172381-96C8-478B-B735-D582AEC1E7F2}"/>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2255020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1BD71-17BA-47EC-8045-5290565936D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6FB73FC-9CD2-403A-809F-93C0F52024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9720A28-73DB-4B6E-8A54-48F499A7465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B2CD5A0-3264-4028-A16E-A5D7B4E183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E7A0C94-1294-44E8-92B1-9BA64F7A2B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A721B9-04D2-4E66-9148-FD08B7DB5AB7}"/>
              </a:ext>
            </a:extLst>
          </p:cNvPr>
          <p:cNvSpPr>
            <a:spLocks noGrp="1"/>
          </p:cNvSpPr>
          <p:nvPr>
            <p:ph type="dt" sz="half" idx="10"/>
          </p:nvPr>
        </p:nvSpPr>
        <p:spPr/>
        <p:txBody>
          <a:bodyPr/>
          <a:lstStyle/>
          <a:p>
            <a:fld id="{2E31B866-1B0D-453E-B9D2-7BD8EFD39F6F}" type="datetimeFigureOut">
              <a:rPr lang="zh-CN" altLang="en-US" smtClean="0"/>
              <a:pPr/>
              <a:t>2023/2/28</a:t>
            </a:fld>
            <a:endParaRPr lang="zh-CN" altLang="en-US"/>
          </a:p>
        </p:txBody>
      </p:sp>
      <p:sp>
        <p:nvSpPr>
          <p:cNvPr id="8" name="页脚占位符 7">
            <a:extLst>
              <a:ext uri="{FF2B5EF4-FFF2-40B4-BE49-F238E27FC236}">
                <a16:creationId xmlns:a16="http://schemas.microsoft.com/office/drawing/2014/main" id="{ECCA4D72-177F-4EDD-9284-AD9A017B513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8811391-310C-4EFC-8B4A-F135E807DA62}"/>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3807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FD49E-F376-4D54-8797-FED6C341FDA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36B5F71-2385-4AFD-87A8-2CE2B2620A71}"/>
              </a:ext>
            </a:extLst>
          </p:cNvPr>
          <p:cNvSpPr>
            <a:spLocks noGrp="1"/>
          </p:cNvSpPr>
          <p:nvPr>
            <p:ph type="dt" sz="half" idx="10"/>
          </p:nvPr>
        </p:nvSpPr>
        <p:spPr/>
        <p:txBody>
          <a:bodyPr/>
          <a:lstStyle/>
          <a:p>
            <a:fld id="{2E31B866-1B0D-453E-B9D2-7BD8EFD39F6F}" type="datetimeFigureOut">
              <a:rPr lang="zh-CN" altLang="en-US" smtClean="0"/>
              <a:pPr/>
              <a:t>2023/2/28</a:t>
            </a:fld>
            <a:endParaRPr lang="zh-CN" altLang="en-US"/>
          </a:p>
        </p:txBody>
      </p:sp>
      <p:sp>
        <p:nvSpPr>
          <p:cNvPr id="4" name="页脚占位符 3">
            <a:extLst>
              <a:ext uri="{FF2B5EF4-FFF2-40B4-BE49-F238E27FC236}">
                <a16:creationId xmlns:a16="http://schemas.microsoft.com/office/drawing/2014/main" id="{7A64E48D-E8BD-4F27-ADBA-9BA8AAFCD81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A49D17B-7BE2-4BC2-9BCF-9CFDAA9DFE6A}"/>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611897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E0B98C-7A21-4806-80DA-F33F570557FD}"/>
              </a:ext>
            </a:extLst>
          </p:cNvPr>
          <p:cNvSpPr>
            <a:spLocks noGrp="1"/>
          </p:cNvSpPr>
          <p:nvPr>
            <p:ph type="dt" sz="half" idx="10"/>
          </p:nvPr>
        </p:nvSpPr>
        <p:spPr/>
        <p:txBody>
          <a:bodyPr/>
          <a:lstStyle/>
          <a:p>
            <a:fld id="{2E31B866-1B0D-453E-B9D2-7BD8EFD39F6F}" type="datetimeFigureOut">
              <a:rPr lang="zh-CN" altLang="en-US" smtClean="0"/>
              <a:pPr/>
              <a:t>2023/2/28</a:t>
            </a:fld>
            <a:endParaRPr lang="zh-CN" altLang="en-US"/>
          </a:p>
        </p:txBody>
      </p:sp>
      <p:sp>
        <p:nvSpPr>
          <p:cNvPr id="3" name="页脚占位符 2">
            <a:extLst>
              <a:ext uri="{FF2B5EF4-FFF2-40B4-BE49-F238E27FC236}">
                <a16:creationId xmlns:a16="http://schemas.microsoft.com/office/drawing/2014/main" id="{24067812-5E3C-43F3-9A14-60CEE0E15E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FA65586-100B-4564-A6E0-0784BF1C5712}"/>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1618801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8F53B3-85C6-440D-A98B-0509B1CFE42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3BC1483-0AC1-4138-90F3-14B312804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8C17DDB-B283-4838-B3B2-5F8F06998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094D69-B051-4CAF-8803-20F0EF02FB04}"/>
              </a:ext>
            </a:extLst>
          </p:cNvPr>
          <p:cNvSpPr>
            <a:spLocks noGrp="1"/>
          </p:cNvSpPr>
          <p:nvPr>
            <p:ph type="dt" sz="half" idx="10"/>
          </p:nvPr>
        </p:nvSpPr>
        <p:spPr/>
        <p:txBody>
          <a:bodyPr/>
          <a:lstStyle/>
          <a:p>
            <a:fld id="{2E31B866-1B0D-453E-B9D2-7BD8EFD39F6F}" type="datetimeFigureOut">
              <a:rPr lang="zh-CN" altLang="en-US" smtClean="0"/>
              <a:pPr/>
              <a:t>2023/2/28</a:t>
            </a:fld>
            <a:endParaRPr lang="zh-CN" altLang="en-US"/>
          </a:p>
        </p:txBody>
      </p:sp>
      <p:sp>
        <p:nvSpPr>
          <p:cNvPr id="6" name="页脚占位符 5">
            <a:extLst>
              <a:ext uri="{FF2B5EF4-FFF2-40B4-BE49-F238E27FC236}">
                <a16:creationId xmlns:a16="http://schemas.microsoft.com/office/drawing/2014/main" id="{D4A66AFB-BE99-4B2A-BB23-DCD9F880F4C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602E07B-E6DB-44F8-B302-331E3EBDE2D5}"/>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1482450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49C37B-71AA-4918-9D41-F42F6DC1A7F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4F436A7-018B-4BA6-86CC-AA1DE428EA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EA78B0-22A8-45C0-9385-67EA0CEA8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67EFD7-625A-495D-988A-46081A75B486}"/>
              </a:ext>
            </a:extLst>
          </p:cNvPr>
          <p:cNvSpPr>
            <a:spLocks noGrp="1"/>
          </p:cNvSpPr>
          <p:nvPr>
            <p:ph type="dt" sz="half" idx="10"/>
          </p:nvPr>
        </p:nvSpPr>
        <p:spPr/>
        <p:txBody>
          <a:bodyPr/>
          <a:lstStyle/>
          <a:p>
            <a:fld id="{2E31B866-1B0D-453E-B9D2-7BD8EFD39F6F}" type="datetimeFigureOut">
              <a:rPr lang="zh-CN" altLang="en-US" smtClean="0"/>
              <a:pPr/>
              <a:t>2023/2/28</a:t>
            </a:fld>
            <a:endParaRPr lang="zh-CN" altLang="en-US"/>
          </a:p>
        </p:txBody>
      </p:sp>
      <p:sp>
        <p:nvSpPr>
          <p:cNvPr id="6" name="页脚占位符 5">
            <a:extLst>
              <a:ext uri="{FF2B5EF4-FFF2-40B4-BE49-F238E27FC236}">
                <a16:creationId xmlns:a16="http://schemas.microsoft.com/office/drawing/2014/main" id="{D4BAFEF2-A24D-4CEE-B95D-8D68C2EE8B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A323BE7-430D-4F5E-B87E-022009476926}"/>
              </a:ext>
            </a:extLst>
          </p:cNvPr>
          <p:cNvSpPr>
            <a:spLocks noGrp="1"/>
          </p:cNvSpPr>
          <p:nvPr>
            <p:ph type="sldNum" sz="quarter" idx="12"/>
          </p:nvPr>
        </p:nvSpPr>
        <p:spPr/>
        <p:txBody>
          <a:body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3409031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AA8072-B6C9-4F9C-87C2-52A9010BAE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249537E-DD25-4B16-92B2-ACD457D5F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E8CDD6-51F5-46E0-877C-26C8A19494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1B866-1B0D-453E-B9D2-7BD8EFD39F6F}" type="datetimeFigureOut">
              <a:rPr lang="zh-CN" altLang="en-US" smtClean="0"/>
              <a:pPr/>
              <a:t>2023/2/28</a:t>
            </a:fld>
            <a:endParaRPr lang="zh-CN" altLang="en-US"/>
          </a:p>
        </p:txBody>
      </p:sp>
      <p:sp>
        <p:nvSpPr>
          <p:cNvPr id="5" name="页脚占位符 4">
            <a:extLst>
              <a:ext uri="{FF2B5EF4-FFF2-40B4-BE49-F238E27FC236}">
                <a16:creationId xmlns:a16="http://schemas.microsoft.com/office/drawing/2014/main" id="{D6055319-D8A3-4A2C-8F7B-71D15C8BAF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FC30186-C205-4E13-BD83-5E410FE30D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2A74DD-2FFB-4B7D-AA1E-97F2F5026972}" type="slidenum">
              <a:rPr lang="zh-CN" altLang="en-US" smtClean="0"/>
              <a:pPr/>
              <a:t>‹#›</a:t>
            </a:fld>
            <a:endParaRPr lang="zh-CN" altLang="en-US"/>
          </a:p>
        </p:txBody>
      </p:sp>
    </p:spTree>
    <p:extLst>
      <p:ext uri="{BB962C8B-B14F-4D97-AF65-F5344CB8AC3E}">
        <p14:creationId xmlns:p14="http://schemas.microsoft.com/office/powerpoint/2010/main" val="97430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zhuanlan.zhihu.com/p/9150182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aike.baidu.com/item/%E6%96%87%E6%9C%AC%E5%88%86%E6%9E%90/1104654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baike.baidu.com/item/%E7%BB%9F%E8%AE%A1%E6%A8%A1%E5%9E%8B/749298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baike.baidu.com/item/%E9%80%BC%E8%BF%91%E8%AE%BA" TargetMode="External"/><Relationship Id="rId2" Type="http://schemas.openxmlformats.org/officeDocument/2006/relationships/hyperlink" Target="https://baike.baidu.com/item/%E4%BA%BA%E5%B7%A5%E6%99%BA%E8%83%BD" TargetMode="External"/><Relationship Id="rId1" Type="http://schemas.openxmlformats.org/officeDocument/2006/relationships/slideLayout" Target="../slideLayouts/slideLayout2.xml"/><Relationship Id="rId6" Type="http://schemas.openxmlformats.org/officeDocument/2006/relationships/hyperlink" Target="https://baike.baidu.com/item/%E6%95%B0%E6%8D%AE%E6%8C%96%E6%8E%98" TargetMode="External"/><Relationship Id="rId5" Type="http://schemas.openxmlformats.org/officeDocument/2006/relationships/hyperlink" Target="https://baike.baidu.com/item/%E7%AE%97%E6%B3%95%E5%A4%8D%E6%9D%82%E5%BA%A6" TargetMode="External"/><Relationship Id="rId4" Type="http://schemas.openxmlformats.org/officeDocument/2006/relationships/hyperlink" Target="https://baike.baidu.com/item/%E5%87%B8%E5%88%86%E6%9E%9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5FA6F-23FE-4676-B8BE-3B199A640D1E}"/>
              </a:ext>
            </a:extLst>
          </p:cNvPr>
          <p:cNvSpPr>
            <a:spLocks noGrp="1"/>
          </p:cNvSpPr>
          <p:nvPr>
            <p:ph type="ctrTitle"/>
          </p:nvPr>
        </p:nvSpPr>
        <p:spPr/>
        <p:txBody>
          <a:bodyPr/>
          <a:lstStyle/>
          <a:p>
            <a:r>
              <a:rPr lang="zh-CN" altLang="en-US" dirty="0"/>
              <a:t>第</a:t>
            </a:r>
            <a:r>
              <a:rPr lang="en-US" altLang="zh-CN" dirty="0"/>
              <a:t>1</a:t>
            </a:r>
            <a:r>
              <a:rPr lang="zh-CN" altLang="en-US"/>
              <a:t>讲   绪论</a:t>
            </a:r>
            <a:endParaRPr lang="zh-CN" altLang="en-US" dirty="0"/>
          </a:p>
        </p:txBody>
      </p:sp>
      <p:sp>
        <p:nvSpPr>
          <p:cNvPr id="3" name="副标题 2">
            <a:extLst>
              <a:ext uri="{FF2B5EF4-FFF2-40B4-BE49-F238E27FC236}">
                <a16:creationId xmlns:a16="http://schemas.microsoft.com/office/drawing/2014/main" id="{5CBADE6D-5DFB-49CF-8871-07EA8DDDD85D}"/>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575400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1C9C4C-275F-4F72-BC2D-D96C0C88FB0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C2F4551-76AE-4090-9E3E-C44040A0B938}"/>
              </a:ext>
            </a:extLst>
          </p:cNvPr>
          <p:cNvSpPr>
            <a:spLocks noGrp="1"/>
          </p:cNvSpPr>
          <p:nvPr>
            <p:ph idx="1"/>
          </p:nvPr>
        </p:nvSpPr>
        <p:spPr/>
        <p:txBody>
          <a:bodyPr/>
          <a:lstStyle/>
          <a:p>
            <a:endParaRPr lang="zh-CN" altLang="en-US" dirty="0"/>
          </a:p>
        </p:txBody>
      </p:sp>
      <p:graphicFrame>
        <p:nvGraphicFramePr>
          <p:cNvPr id="4" name="对象 3">
            <a:extLst>
              <a:ext uri="{FF2B5EF4-FFF2-40B4-BE49-F238E27FC236}">
                <a16:creationId xmlns:a16="http://schemas.microsoft.com/office/drawing/2014/main" id="{32691711-71D4-460A-B1A0-5CBCFFCB3BBF}"/>
              </a:ext>
            </a:extLst>
          </p:cNvPr>
          <p:cNvGraphicFramePr>
            <a:graphicFrameLocks noChangeAspect="1"/>
          </p:cNvGraphicFramePr>
          <p:nvPr>
            <p:extLst>
              <p:ext uri="{D42A27DB-BD31-4B8C-83A1-F6EECF244321}">
                <p14:modId xmlns:p14="http://schemas.microsoft.com/office/powerpoint/2010/main" val="1053706002"/>
              </p:ext>
            </p:extLst>
          </p:nvPr>
        </p:nvGraphicFramePr>
        <p:xfrm>
          <a:off x="1344036" y="469756"/>
          <a:ext cx="7270028" cy="6189226"/>
        </p:xfrm>
        <a:graphic>
          <a:graphicData uri="http://schemas.openxmlformats.org/presentationml/2006/ole">
            <mc:AlternateContent xmlns:mc="http://schemas.openxmlformats.org/markup-compatibility/2006">
              <mc:Choice xmlns:v="urn:schemas-microsoft-com:vml" Requires="v">
                <p:oleObj name="BMP 图像" r:id="rId2" imgW="8134200" imgH="6924600" progId="Paint.Picture">
                  <p:embed/>
                </p:oleObj>
              </mc:Choice>
              <mc:Fallback>
                <p:oleObj name="BMP 图像" r:id="rId2" imgW="8134200" imgH="6924600" progId="Paint.Picture">
                  <p:embed/>
                  <p:pic>
                    <p:nvPicPr>
                      <p:cNvPr id="0" name=""/>
                      <p:cNvPicPr/>
                      <p:nvPr/>
                    </p:nvPicPr>
                    <p:blipFill>
                      <a:blip r:embed="rId3"/>
                      <a:stretch>
                        <a:fillRect/>
                      </a:stretch>
                    </p:blipFill>
                    <p:spPr>
                      <a:xfrm>
                        <a:off x="1344036" y="469756"/>
                        <a:ext cx="7270028" cy="6189226"/>
                      </a:xfrm>
                      <a:prstGeom prst="rect">
                        <a:avLst/>
                      </a:prstGeom>
                    </p:spPr>
                  </p:pic>
                </p:oleObj>
              </mc:Fallback>
            </mc:AlternateContent>
          </a:graphicData>
        </a:graphic>
      </p:graphicFrame>
    </p:spTree>
    <p:extLst>
      <p:ext uri="{BB962C8B-B14F-4D97-AF65-F5344CB8AC3E}">
        <p14:creationId xmlns:p14="http://schemas.microsoft.com/office/powerpoint/2010/main" val="180771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p:txBody>
          <a:bodyPr/>
          <a:lstStyle/>
          <a:p>
            <a:pPr eaLnBrk="1" hangingPunct="1"/>
            <a:r>
              <a:rPr lang="en-US" altLang="en-US" dirty="0"/>
              <a:t>Crawling picture</a:t>
            </a:r>
          </a:p>
        </p:txBody>
      </p:sp>
      <p:grpSp>
        <p:nvGrpSpPr>
          <p:cNvPr id="19458" name="Group 3"/>
          <p:cNvGrpSpPr>
            <a:grpSpLocks/>
          </p:cNvGrpSpPr>
          <p:nvPr/>
        </p:nvGrpSpPr>
        <p:grpSpPr bwMode="auto">
          <a:xfrm>
            <a:off x="1876426" y="1701800"/>
            <a:ext cx="8448675" cy="5067300"/>
            <a:chOff x="222" y="1072"/>
            <a:chExt cx="5322" cy="3192"/>
          </a:xfrm>
        </p:grpSpPr>
        <p:sp>
          <p:nvSpPr>
            <p:cNvPr id="19478" name="Freeform 4"/>
            <p:cNvSpPr>
              <a:spLocks/>
            </p:cNvSpPr>
            <p:nvPr/>
          </p:nvSpPr>
          <p:spPr bwMode="auto">
            <a:xfrm>
              <a:off x="328" y="1072"/>
              <a:ext cx="5216" cy="3192"/>
            </a:xfrm>
            <a:custGeom>
              <a:avLst/>
              <a:gdLst>
                <a:gd name="T0" fmla="*/ 1208 w 5216"/>
                <a:gd name="T1" fmla="*/ 2768 h 3192"/>
                <a:gd name="T2" fmla="*/ 8 w 5216"/>
                <a:gd name="T3" fmla="*/ 1760 h 3192"/>
                <a:gd name="T4" fmla="*/ 1256 w 5216"/>
                <a:gd name="T5" fmla="*/ 224 h 3192"/>
                <a:gd name="T6" fmla="*/ 4472 w 5216"/>
                <a:gd name="T7" fmla="*/ 416 h 3192"/>
                <a:gd name="T8" fmla="*/ 5048 w 5216"/>
                <a:gd name="T9" fmla="*/ 2528 h 3192"/>
                <a:gd name="T10" fmla="*/ 3464 w 5216"/>
                <a:gd name="T11" fmla="*/ 3152 h 3192"/>
                <a:gd name="T12" fmla="*/ 1208 w 5216"/>
                <a:gd name="T13" fmla="*/ 2768 h 3192"/>
                <a:gd name="T14" fmla="*/ 0 60000 65536"/>
                <a:gd name="T15" fmla="*/ 0 60000 65536"/>
                <a:gd name="T16" fmla="*/ 0 60000 65536"/>
                <a:gd name="T17" fmla="*/ 0 60000 65536"/>
                <a:gd name="T18" fmla="*/ 0 60000 65536"/>
                <a:gd name="T19" fmla="*/ 0 60000 65536"/>
                <a:gd name="T20" fmla="*/ 0 60000 65536"/>
                <a:gd name="T21" fmla="*/ 0 w 5216"/>
                <a:gd name="T22" fmla="*/ 0 h 3192"/>
                <a:gd name="T23" fmla="*/ 5216 w 5216"/>
                <a:gd name="T24" fmla="*/ 3192 h 3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16" h="3192">
                  <a:moveTo>
                    <a:pt x="1208" y="2768"/>
                  </a:moveTo>
                  <a:cubicBezTo>
                    <a:pt x="632" y="2536"/>
                    <a:pt x="0" y="2184"/>
                    <a:pt x="8" y="1760"/>
                  </a:cubicBezTo>
                  <a:cubicBezTo>
                    <a:pt x="16" y="1336"/>
                    <a:pt x="512" y="448"/>
                    <a:pt x="1256" y="224"/>
                  </a:cubicBezTo>
                  <a:cubicBezTo>
                    <a:pt x="2000" y="0"/>
                    <a:pt x="3840" y="32"/>
                    <a:pt x="4472" y="416"/>
                  </a:cubicBezTo>
                  <a:cubicBezTo>
                    <a:pt x="5104" y="800"/>
                    <a:pt x="5216" y="2072"/>
                    <a:pt x="5048" y="2528"/>
                  </a:cubicBezTo>
                  <a:cubicBezTo>
                    <a:pt x="4880" y="2984"/>
                    <a:pt x="4104" y="3112"/>
                    <a:pt x="3464" y="3152"/>
                  </a:cubicBezTo>
                  <a:cubicBezTo>
                    <a:pt x="2824" y="3192"/>
                    <a:pt x="1784" y="3000"/>
                    <a:pt x="1208" y="2768"/>
                  </a:cubicBezTo>
                  <a:close/>
                </a:path>
              </a:pathLst>
            </a:cu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9" name="Text Box 5"/>
            <p:cNvSpPr txBox="1">
              <a:spLocks noChangeArrowheads="1"/>
            </p:cNvSpPr>
            <p:nvPr/>
          </p:nvSpPr>
          <p:spPr bwMode="auto">
            <a:xfrm>
              <a:off x="222" y="3528"/>
              <a:ext cx="5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algn="r" eaLnBrk="1" hangingPunct="1">
                <a:spcBef>
                  <a:spcPct val="0"/>
                </a:spcBef>
                <a:buClrTx/>
                <a:buFontTx/>
                <a:buNone/>
              </a:pPr>
              <a:r>
                <a:rPr lang="en-US" altLang="en-US" sz="2400">
                  <a:latin typeface="Lucida Sans" pitchFamily="34" charset="0"/>
                </a:rPr>
                <a:t>Web</a:t>
              </a:r>
            </a:p>
          </p:txBody>
        </p:sp>
      </p:grpSp>
      <p:pic>
        <p:nvPicPr>
          <p:cNvPr id="19459" name="Picture 12" descr="MCj0214984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1" y="4191000"/>
            <a:ext cx="4746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4"/>
          <p:cNvGrpSpPr>
            <a:grpSpLocks/>
          </p:cNvGrpSpPr>
          <p:nvPr/>
        </p:nvGrpSpPr>
        <p:grpSpPr bwMode="auto">
          <a:xfrm>
            <a:off x="3962400" y="1828800"/>
            <a:ext cx="3416300" cy="4800600"/>
            <a:chOff x="1536" y="1152"/>
            <a:chExt cx="2152" cy="3024"/>
          </a:xfrm>
        </p:grpSpPr>
        <p:grpSp>
          <p:nvGrpSpPr>
            <p:cNvPr id="19471" name="Group 15"/>
            <p:cNvGrpSpPr>
              <a:grpSpLocks/>
            </p:cNvGrpSpPr>
            <p:nvPr/>
          </p:nvGrpSpPr>
          <p:grpSpPr bwMode="auto">
            <a:xfrm>
              <a:off x="1952" y="1152"/>
              <a:ext cx="1736" cy="3024"/>
              <a:chOff x="1952" y="1152"/>
              <a:chExt cx="1736" cy="3024"/>
            </a:xfrm>
          </p:grpSpPr>
          <p:sp>
            <p:nvSpPr>
              <p:cNvPr id="19476" name="Freeform 16"/>
              <p:cNvSpPr>
                <a:spLocks/>
              </p:cNvSpPr>
              <p:nvPr/>
            </p:nvSpPr>
            <p:spPr bwMode="auto">
              <a:xfrm>
                <a:off x="2880" y="1152"/>
                <a:ext cx="808" cy="3024"/>
              </a:xfrm>
              <a:custGeom>
                <a:avLst/>
                <a:gdLst>
                  <a:gd name="T0" fmla="*/ 528 w 808"/>
                  <a:gd name="T1" fmla="*/ 0 h 3024"/>
                  <a:gd name="T2" fmla="*/ 0 w 808"/>
                  <a:gd name="T3" fmla="*/ 576 h 3024"/>
                  <a:gd name="T4" fmla="*/ 528 w 808"/>
                  <a:gd name="T5" fmla="*/ 1488 h 3024"/>
                  <a:gd name="T6" fmla="*/ 720 w 808"/>
                  <a:gd name="T7" fmla="*/ 2736 h 3024"/>
                  <a:gd name="T8" fmla="*/ 0 w 808"/>
                  <a:gd name="T9" fmla="*/ 3024 h 3024"/>
                  <a:gd name="T10" fmla="*/ 0 60000 65536"/>
                  <a:gd name="T11" fmla="*/ 0 60000 65536"/>
                  <a:gd name="T12" fmla="*/ 0 60000 65536"/>
                  <a:gd name="T13" fmla="*/ 0 60000 65536"/>
                  <a:gd name="T14" fmla="*/ 0 60000 65536"/>
                  <a:gd name="T15" fmla="*/ 0 w 808"/>
                  <a:gd name="T16" fmla="*/ 0 h 3024"/>
                  <a:gd name="T17" fmla="*/ 808 w 808"/>
                  <a:gd name="T18" fmla="*/ 3024 h 3024"/>
                </a:gdLst>
                <a:ahLst/>
                <a:cxnLst>
                  <a:cxn ang="T10">
                    <a:pos x="T0" y="T1"/>
                  </a:cxn>
                  <a:cxn ang="T11">
                    <a:pos x="T2" y="T3"/>
                  </a:cxn>
                  <a:cxn ang="T12">
                    <a:pos x="T4" y="T5"/>
                  </a:cxn>
                  <a:cxn ang="T13">
                    <a:pos x="T6" y="T7"/>
                  </a:cxn>
                  <a:cxn ang="T14">
                    <a:pos x="T8" y="T9"/>
                  </a:cxn>
                </a:cxnLst>
                <a:rect l="T15" t="T16" r="T17" b="T18"/>
                <a:pathLst>
                  <a:path w="808" h="3024">
                    <a:moveTo>
                      <a:pt x="528" y="0"/>
                    </a:moveTo>
                    <a:cubicBezTo>
                      <a:pt x="264" y="164"/>
                      <a:pt x="0" y="328"/>
                      <a:pt x="0" y="576"/>
                    </a:cubicBezTo>
                    <a:cubicBezTo>
                      <a:pt x="0" y="824"/>
                      <a:pt x="408" y="1128"/>
                      <a:pt x="528" y="1488"/>
                    </a:cubicBezTo>
                    <a:cubicBezTo>
                      <a:pt x="648" y="1848"/>
                      <a:pt x="808" y="2480"/>
                      <a:pt x="720" y="2736"/>
                    </a:cubicBezTo>
                    <a:cubicBezTo>
                      <a:pt x="632" y="2992"/>
                      <a:pt x="316" y="3008"/>
                      <a:pt x="0" y="3024"/>
                    </a:cubicBezTo>
                  </a:path>
                </a:pathLst>
              </a:cu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7" name="Text Box 17"/>
              <p:cNvSpPr txBox="1">
                <a:spLocks noChangeArrowheads="1"/>
              </p:cNvSpPr>
              <p:nvPr/>
            </p:nvSpPr>
            <p:spPr bwMode="auto">
              <a:xfrm>
                <a:off x="1952" y="2904"/>
                <a:ext cx="13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algn="r" eaLnBrk="1" hangingPunct="1">
                  <a:spcBef>
                    <a:spcPct val="0"/>
                  </a:spcBef>
                  <a:buClrTx/>
                  <a:buFontTx/>
                  <a:buNone/>
                </a:pPr>
                <a:r>
                  <a:rPr lang="en-US" altLang="en-US" sz="2400" dirty="0">
                    <a:latin typeface="Lucida Sans" pitchFamily="34" charset="0"/>
                  </a:rPr>
                  <a:t>URLs </a:t>
                </a:r>
                <a:r>
                  <a:rPr lang="en-US" altLang="en-US" sz="2400" i="1" dirty="0">
                    <a:latin typeface="Lucida Sans" pitchFamily="34" charset="0"/>
                  </a:rPr>
                  <a:t>frontier</a:t>
                </a:r>
              </a:p>
            </p:txBody>
          </p:sp>
        </p:grpSp>
        <p:sp>
          <p:nvSpPr>
            <p:cNvPr id="19472" name="Line 18"/>
            <p:cNvSpPr>
              <a:spLocks noChangeShapeType="1"/>
            </p:cNvSpPr>
            <p:nvPr/>
          </p:nvSpPr>
          <p:spPr bwMode="auto">
            <a:xfrm flipV="1">
              <a:off x="1536" y="3168"/>
              <a:ext cx="912"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3" name="Line 19"/>
            <p:cNvSpPr>
              <a:spLocks noChangeShapeType="1"/>
            </p:cNvSpPr>
            <p:nvPr/>
          </p:nvSpPr>
          <p:spPr bwMode="auto">
            <a:xfrm>
              <a:off x="1536" y="3408"/>
              <a:ext cx="91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4" name="Line 20"/>
            <p:cNvSpPr>
              <a:spLocks noChangeShapeType="1"/>
            </p:cNvSpPr>
            <p:nvPr/>
          </p:nvSpPr>
          <p:spPr bwMode="auto">
            <a:xfrm>
              <a:off x="1632" y="2448"/>
              <a:ext cx="1104"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5" name="Line 21"/>
            <p:cNvSpPr>
              <a:spLocks noChangeShapeType="1"/>
            </p:cNvSpPr>
            <p:nvPr/>
          </p:nvSpPr>
          <p:spPr bwMode="auto">
            <a:xfrm flipV="1">
              <a:off x="1968" y="1824"/>
              <a:ext cx="768" cy="9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461" name="Text Box 22"/>
          <p:cNvSpPr txBox="1">
            <a:spLocks noChangeArrowheads="1"/>
          </p:cNvSpPr>
          <p:nvPr/>
        </p:nvSpPr>
        <p:spPr bwMode="auto">
          <a:xfrm>
            <a:off x="7485985" y="3773489"/>
            <a:ext cx="2005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algn="r" eaLnBrk="1" hangingPunct="1">
              <a:spcBef>
                <a:spcPct val="0"/>
              </a:spcBef>
              <a:buClrTx/>
              <a:buFontTx/>
              <a:buNone/>
            </a:pPr>
            <a:r>
              <a:rPr lang="en-US" altLang="en-US" sz="2400">
                <a:latin typeface="Lucida Sans" pitchFamily="34" charset="0"/>
              </a:rPr>
              <a:t>Unseen Web</a:t>
            </a:r>
          </a:p>
        </p:txBody>
      </p:sp>
      <p:sp>
        <p:nvSpPr>
          <p:cNvPr id="19462" name="Oval 23"/>
          <p:cNvSpPr>
            <a:spLocks noChangeArrowheads="1"/>
          </p:cNvSpPr>
          <p:nvPr/>
        </p:nvSpPr>
        <p:spPr bwMode="auto">
          <a:xfrm>
            <a:off x="2722267" y="4555263"/>
            <a:ext cx="1503954" cy="1168539"/>
          </a:xfrm>
          <a:prstGeom prst="ellipse">
            <a:avLst/>
          </a:prstGeom>
          <a:noFill/>
          <a:ln w="25400">
            <a:solidFill>
              <a:srgbClr val="489C6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algn="ctr" eaLnBrk="1" hangingPunct="1">
              <a:spcBef>
                <a:spcPct val="0"/>
              </a:spcBef>
              <a:buClrTx/>
              <a:buFontTx/>
              <a:buNone/>
            </a:pPr>
            <a:r>
              <a:rPr lang="en-US" altLang="en-US" sz="2400">
                <a:latin typeface="Lucida Sans" pitchFamily="34" charset="0"/>
              </a:rPr>
              <a:t>Seed</a:t>
            </a:r>
          </a:p>
          <a:p>
            <a:pPr algn="ctr" eaLnBrk="1" hangingPunct="1">
              <a:spcBef>
                <a:spcPct val="0"/>
              </a:spcBef>
              <a:buClrTx/>
              <a:buFontTx/>
              <a:buNone/>
            </a:pPr>
            <a:r>
              <a:rPr lang="en-US" altLang="en-US" sz="2400">
                <a:latin typeface="Lucida Sans" pitchFamily="34" charset="0"/>
              </a:rPr>
              <a:t>pages</a:t>
            </a:r>
          </a:p>
        </p:txBody>
      </p:sp>
      <p:grpSp>
        <p:nvGrpSpPr>
          <p:cNvPr id="5" name="Group 22"/>
          <p:cNvGrpSpPr>
            <a:grpSpLocks/>
          </p:cNvGrpSpPr>
          <p:nvPr/>
        </p:nvGrpSpPr>
        <p:grpSpPr bwMode="auto">
          <a:xfrm>
            <a:off x="2587626" y="1905000"/>
            <a:ext cx="2657475" cy="4419600"/>
            <a:chOff x="1063625" y="1905000"/>
            <a:chExt cx="2657475" cy="4419600"/>
          </a:xfrm>
        </p:grpSpPr>
        <p:grpSp>
          <p:nvGrpSpPr>
            <p:cNvPr id="19466" name="Group 6"/>
            <p:cNvGrpSpPr>
              <a:grpSpLocks/>
            </p:cNvGrpSpPr>
            <p:nvPr/>
          </p:nvGrpSpPr>
          <p:grpSpPr bwMode="auto">
            <a:xfrm>
              <a:off x="1063625" y="1905000"/>
              <a:ext cx="2657475" cy="4419600"/>
              <a:chOff x="670" y="1200"/>
              <a:chExt cx="1674" cy="2784"/>
            </a:xfrm>
          </p:grpSpPr>
          <p:sp>
            <p:nvSpPr>
              <p:cNvPr id="19469" name="Freeform 7"/>
              <p:cNvSpPr>
                <a:spLocks/>
              </p:cNvSpPr>
              <p:nvPr/>
            </p:nvSpPr>
            <p:spPr bwMode="auto">
              <a:xfrm>
                <a:off x="1680" y="1200"/>
                <a:ext cx="664" cy="2784"/>
              </a:xfrm>
              <a:custGeom>
                <a:avLst/>
                <a:gdLst>
                  <a:gd name="T0" fmla="*/ 288 w 664"/>
                  <a:gd name="T1" fmla="*/ 0 h 2784"/>
                  <a:gd name="T2" fmla="*/ 624 w 664"/>
                  <a:gd name="T3" fmla="*/ 912 h 2784"/>
                  <a:gd name="T4" fmla="*/ 48 w 664"/>
                  <a:gd name="T5" fmla="*/ 1584 h 2784"/>
                  <a:gd name="T6" fmla="*/ 336 w 664"/>
                  <a:gd name="T7" fmla="*/ 2784 h 2784"/>
                  <a:gd name="T8" fmla="*/ 0 60000 65536"/>
                  <a:gd name="T9" fmla="*/ 0 60000 65536"/>
                  <a:gd name="T10" fmla="*/ 0 60000 65536"/>
                  <a:gd name="T11" fmla="*/ 0 60000 65536"/>
                  <a:gd name="T12" fmla="*/ 0 w 664"/>
                  <a:gd name="T13" fmla="*/ 0 h 2784"/>
                  <a:gd name="T14" fmla="*/ 664 w 664"/>
                  <a:gd name="T15" fmla="*/ 2784 h 2784"/>
                </a:gdLst>
                <a:ahLst/>
                <a:cxnLst>
                  <a:cxn ang="T8">
                    <a:pos x="T0" y="T1"/>
                  </a:cxn>
                  <a:cxn ang="T9">
                    <a:pos x="T2" y="T3"/>
                  </a:cxn>
                  <a:cxn ang="T10">
                    <a:pos x="T4" y="T5"/>
                  </a:cxn>
                  <a:cxn ang="T11">
                    <a:pos x="T6" y="T7"/>
                  </a:cxn>
                </a:cxnLst>
                <a:rect l="T12" t="T13" r="T14" b="T15"/>
                <a:pathLst>
                  <a:path w="664" h="2784">
                    <a:moveTo>
                      <a:pt x="288" y="0"/>
                    </a:moveTo>
                    <a:cubicBezTo>
                      <a:pt x="476" y="324"/>
                      <a:pt x="664" y="648"/>
                      <a:pt x="624" y="912"/>
                    </a:cubicBezTo>
                    <a:cubicBezTo>
                      <a:pt x="584" y="1176"/>
                      <a:pt x="96" y="1272"/>
                      <a:pt x="48" y="1584"/>
                    </a:cubicBezTo>
                    <a:cubicBezTo>
                      <a:pt x="0" y="1896"/>
                      <a:pt x="168" y="2340"/>
                      <a:pt x="336" y="2784"/>
                    </a:cubicBezTo>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0" name="Text Box 8"/>
              <p:cNvSpPr txBox="1">
                <a:spLocks noChangeArrowheads="1"/>
              </p:cNvSpPr>
              <p:nvPr/>
            </p:nvSpPr>
            <p:spPr bwMode="auto">
              <a:xfrm>
                <a:off x="670" y="1944"/>
                <a:ext cx="135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eaLnBrk="1" hangingPunct="1">
                  <a:spcBef>
                    <a:spcPct val="0"/>
                  </a:spcBef>
                  <a:buClrTx/>
                  <a:buFontTx/>
                  <a:buNone/>
                </a:pPr>
                <a:r>
                  <a:rPr lang="en-US" altLang="en-US" sz="2400" dirty="0">
                    <a:latin typeface="Lucida Sans" pitchFamily="34" charset="0"/>
                  </a:rPr>
                  <a:t>URLs crawled</a:t>
                </a:r>
              </a:p>
              <a:p>
                <a:pPr eaLnBrk="1" hangingPunct="1">
                  <a:spcBef>
                    <a:spcPct val="0"/>
                  </a:spcBef>
                  <a:buClrTx/>
                  <a:buFontTx/>
                  <a:buNone/>
                </a:pPr>
                <a:r>
                  <a:rPr lang="en-US" altLang="en-US" sz="2400" dirty="0">
                    <a:latin typeface="Lucida Sans" pitchFamily="34" charset="0"/>
                  </a:rPr>
                  <a:t>and </a:t>
                </a:r>
                <a:r>
                  <a:rPr lang="en-US" altLang="en-US" sz="2400" dirty="0">
                    <a:solidFill>
                      <a:srgbClr val="FF0000"/>
                    </a:solidFill>
                    <a:latin typeface="Lucida Sans" pitchFamily="34" charset="0"/>
                  </a:rPr>
                  <a:t>parsed</a:t>
                </a:r>
              </a:p>
            </p:txBody>
          </p:sp>
        </p:grpSp>
        <p:sp>
          <p:nvSpPr>
            <p:cNvPr id="19467" name="Line 24"/>
            <p:cNvSpPr>
              <a:spLocks noChangeShapeType="1"/>
            </p:cNvSpPr>
            <p:nvPr/>
          </p:nvSpPr>
          <p:spPr bwMode="auto">
            <a:xfrm flipV="1">
              <a:off x="1752600" y="3886200"/>
              <a:ext cx="0" cy="762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8" name="Line 25"/>
            <p:cNvSpPr>
              <a:spLocks noChangeShapeType="1"/>
            </p:cNvSpPr>
            <p:nvPr/>
          </p:nvSpPr>
          <p:spPr bwMode="auto">
            <a:xfrm flipV="1">
              <a:off x="1981200" y="3810000"/>
              <a:ext cx="304800" cy="838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464" name="TextBox 22"/>
          <p:cNvSpPr txBox="1">
            <a:spLocks noChangeArrowheads="1"/>
          </p:cNvSpPr>
          <p:nvPr/>
        </p:nvSpPr>
        <p:spPr bwMode="auto">
          <a:xfrm>
            <a:off x="9144001" y="-33338"/>
            <a:ext cx="1101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eaLnBrk="1" hangingPunct="1">
              <a:spcBef>
                <a:spcPct val="0"/>
              </a:spcBef>
              <a:buClrTx/>
              <a:buFontTx/>
              <a:buNone/>
            </a:pPr>
            <a:r>
              <a:rPr lang="en-US" altLang="en-US" sz="1600">
                <a:solidFill>
                  <a:srgbClr val="FBFCFF"/>
                </a:solidFill>
                <a:latin typeface="Lucida Sans" pitchFamily="34" charset="0"/>
              </a:rPr>
              <a:t>Sec. 20.2</a:t>
            </a:r>
          </a:p>
        </p:txBody>
      </p:sp>
      <p:sp>
        <p:nvSpPr>
          <p:cNvPr id="19465" name="Slide Number Placeholder 2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437085"/>
              </a:buClr>
              <a:buFont typeface="Wingdings" pitchFamily="2" charset="2"/>
              <a:buChar char="§"/>
              <a:defRPr sz="2800">
                <a:solidFill>
                  <a:schemeClr val="tx1"/>
                </a:solidFill>
                <a:latin typeface="Calibri" pitchFamily="34" charset="0"/>
                <a:ea typeface="MS PGothic" pitchFamily="34" charset="-128"/>
              </a:defRPr>
            </a:lvl1pPr>
            <a:lvl2pPr marL="742950" indent="-285750">
              <a:spcBef>
                <a:spcPct val="20000"/>
              </a:spcBef>
              <a:buClr>
                <a:srgbClr val="357E69"/>
              </a:buClr>
              <a:buFont typeface="Wingdings" pitchFamily="2" charset="2"/>
              <a:buChar char="§"/>
              <a:defRPr sz="2400">
                <a:solidFill>
                  <a:schemeClr val="tx1"/>
                </a:solidFill>
                <a:latin typeface="Calibri" pitchFamily="34" charset="0"/>
                <a:ea typeface="MS PGothic" pitchFamily="34" charset="-128"/>
              </a:defRPr>
            </a:lvl2pPr>
            <a:lvl3pPr marL="1143000" indent="-228600">
              <a:spcBef>
                <a:spcPct val="20000"/>
              </a:spcBef>
              <a:buClr>
                <a:srgbClr val="918BA3"/>
              </a:buClr>
              <a:buFont typeface="Wingdings" pitchFamily="2" charset="2"/>
              <a:buChar char="§"/>
              <a:defRPr sz="2000">
                <a:solidFill>
                  <a:schemeClr val="tx1"/>
                </a:solidFill>
                <a:latin typeface="Calibri" pitchFamily="34" charset="0"/>
                <a:ea typeface="MS PGothic" pitchFamily="34" charset="-128"/>
              </a:defRPr>
            </a:lvl3pPr>
            <a:lvl4pPr marL="1600200" indent="-228600">
              <a:spcBef>
                <a:spcPct val="20000"/>
              </a:spcBef>
              <a:buClr>
                <a:srgbClr val="2F6E7E"/>
              </a:buClr>
              <a:buFont typeface="Wingdings" pitchFamily="2" charset="2"/>
              <a:buChar char="§"/>
              <a:defRPr sz="2000">
                <a:solidFill>
                  <a:schemeClr val="tx1"/>
                </a:solidFill>
                <a:latin typeface="Calibri" pitchFamily="34" charset="0"/>
                <a:ea typeface="MS PGothic" pitchFamily="34" charset="-128"/>
              </a:defRPr>
            </a:lvl4pPr>
            <a:lvl5pPr marL="2057400" indent="-228600">
              <a:spcBef>
                <a:spcPct val="20000"/>
              </a:spcBef>
              <a:buClr>
                <a:srgbClr val="233337"/>
              </a:buClr>
              <a:buFont typeface="Wingdings" pitchFamily="2" charset="2"/>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Clr>
                <a:srgbClr val="233337"/>
              </a:buClr>
              <a:buFont typeface="Wingdings" pitchFamily="2" charset="2"/>
              <a:buChar char="§"/>
              <a:defRPr sz="2000">
                <a:solidFill>
                  <a:schemeClr val="tx1"/>
                </a:solidFill>
                <a:latin typeface="Calibri" pitchFamily="34" charset="0"/>
                <a:ea typeface="MS PGothic" pitchFamily="34" charset="-128"/>
              </a:defRPr>
            </a:lvl9pPr>
          </a:lstStyle>
          <a:p>
            <a:pPr>
              <a:spcBef>
                <a:spcPct val="0"/>
              </a:spcBef>
              <a:buClrTx/>
              <a:buFontTx/>
              <a:buNone/>
            </a:pPr>
            <a:fld id="{04438F98-2D61-455E-B7F8-34EBE1386794}" type="slidenum">
              <a:rPr lang="en-US" altLang="en-US" sz="1200">
                <a:solidFill>
                  <a:srgbClr val="898989"/>
                </a:solidFill>
              </a:rPr>
              <a:pPr>
                <a:spcBef>
                  <a:spcPct val="0"/>
                </a:spcBef>
                <a:buClrTx/>
                <a:buFontTx/>
                <a:buNone/>
              </a:pPr>
              <a:t>11</a:t>
            </a:fld>
            <a:endParaRPr lang="en-US" altLang="en-US" sz="1200">
              <a:solidFill>
                <a:srgbClr val="898989"/>
              </a:solidFill>
            </a:endParaRPr>
          </a:p>
        </p:txBody>
      </p:sp>
    </p:spTree>
    <p:extLst>
      <p:ext uri="{BB962C8B-B14F-4D97-AF65-F5344CB8AC3E}">
        <p14:creationId xmlns:p14="http://schemas.microsoft.com/office/powerpoint/2010/main" val="2093491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dirty="0"/>
              <a:t>1.2.2. </a:t>
            </a:r>
            <a:r>
              <a:rPr lang="zh-CN" altLang="en-US" dirty="0"/>
              <a:t>存在各种类型的数据</a:t>
            </a:r>
          </a:p>
        </p:txBody>
      </p:sp>
      <p:sp>
        <p:nvSpPr>
          <p:cNvPr id="23555" name="内容占位符 2"/>
          <p:cNvSpPr>
            <a:spLocks noGrp="1"/>
          </p:cNvSpPr>
          <p:nvPr>
            <p:ph sz="quarter" idx="1"/>
          </p:nvPr>
        </p:nvSpPr>
        <p:spPr/>
        <p:txBody>
          <a:bodyPr>
            <a:normAutofit fontScale="92500" lnSpcReduction="10000"/>
          </a:bodyPr>
          <a:lstStyle/>
          <a:p>
            <a:pPr eaLnBrk="1" hangingPunct="1"/>
            <a:r>
              <a:rPr lang="zh-CN" altLang="en-US" dirty="0"/>
              <a:t>结构化表格</a:t>
            </a:r>
            <a:endParaRPr lang="en-US" altLang="zh-CN" dirty="0"/>
          </a:p>
          <a:p>
            <a:pPr lvl="1"/>
            <a:r>
              <a:rPr lang="zh-CN" altLang="en-US" dirty="0"/>
              <a:t>来自数据库的数据</a:t>
            </a:r>
            <a:endParaRPr lang="en-US" altLang="zh-CN" dirty="0"/>
          </a:p>
          <a:p>
            <a:pPr lvl="1"/>
            <a:r>
              <a:rPr lang="zh-CN" altLang="en-US" dirty="0"/>
              <a:t>结构化</a:t>
            </a:r>
            <a:endParaRPr lang="en-US" altLang="zh-CN" dirty="0"/>
          </a:p>
          <a:p>
            <a:pPr lvl="1"/>
            <a:r>
              <a:rPr lang="zh-CN" altLang="en-US" dirty="0"/>
              <a:t>以表格形式呈现</a:t>
            </a:r>
            <a:endParaRPr lang="en-US" altLang="zh-CN" dirty="0"/>
          </a:p>
          <a:p>
            <a:pPr lvl="2"/>
            <a:r>
              <a:rPr lang="zh-CN" altLang="en-US" dirty="0"/>
              <a:t>电商   商品列表</a:t>
            </a:r>
            <a:endParaRPr lang="en-US" altLang="zh-CN" dirty="0"/>
          </a:p>
          <a:p>
            <a:pPr eaLnBrk="1" hangingPunct="1"/>
            <a:r>
              <a:rPr lang="zh-CN" altLang="en-US" dirty="0"/>
              <a:t>无结构化的文本</a:t>
            </a:r>
            <a:endParaRPr lang="en-US" altLang="zh-CN" dirty="0"/>
          </a:p>
          <a:p>
            <a:r>
              <a:rPr lang="zh-CN" altLang="en-US" dirty="0"/>
              <a:t>半结构化的网页</a:t>
            </a:r>
            <a:endParaRPr lang="en-US" altLang="zh-CN" dirty="0"/>
          </a:p>
          <a:p>
            <a:pPr lvl="1"/>
            <a:r>
              <a:rPr lang="en-US" altLang="zh-CN" dirty="0"/>
              <a:t>DOM</a:t>
            </a:r>
            <a:r>
              <a:rPr lang="zh-CN" altLang="en-US" dirty="0"/>
              <a:t>树</a:t>
            </a:r>
            <a:endParaRPr lang="en-US" altLang="zh-CN" dirty="0"/>
          </a:p>
          <a:p>
            <a:pPr lvl="1"/>
            <a:r>
              <a:rPr lang="en-US" altLang="zh-CN" dirty="0"/>
              <a:t>HTML   </a:t>
            </a:r>
            <a:r>
              <a:rPr lang="zh-CN" altLang="en-US" dirty="0"/>
              <a:t>标题  </a:t>
            </a:r>
            <a:r>
              <a:rPr lang="en-US" altLang="zh-CN" dirty="0"/>
              <a:t>HEADLINE</a:t>
            </a:r>
          </a:p>
          <a:p>
            <a:pPr eaLnBrk="1" hangingPunct="1"/>
            <a:r>
              <a:rPr lang="zh-CN" altLang="en-US" dirty="0"/>
              <a:t>多媒体文件</a:t>
            </a:r>
            <a:endParaRPr lang="en-US" altLang="zh-CN" dirty="0"/>
          </a:p>
          <a:p>
            <a:pPr lvl="1"/>
            <a:r>
              <a:rPr lang="zh-CN" altLang="en-US" dirty="0"/>
              <a:t>音频，视频</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BE3614E9-2D2F-4B3B-B104-A844D8533FEF}" type="slidenum">
              <a:rPr lang="zh-CN" altLang="en-US" smtClean="0"/>
              <a:pPr>
                <a:defRPr/>
              </a:pPr>
              <a:t>12</a:t>
            </a:fld>
            <a:endParaRPr lang="zh-CN" altLang="en-US"/>
          </a:p>
        </p:txBody>
      </p:sp>
    </p:spTree>
    <p:extLst>
      <p:ext uri="{BB962C8B-B14F-4D97-AF65-F5344CB8AC3E}">
        <p14:creationId xmlns:p14="http://schemas.microsoft.com/office/powerpoint/2010/main" val="101613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zh-CN" dirty="0"/>
              <a:t>1.2.3. </a:t>
            </a:r>
            <a:r>
              <a:rPr lang="zh-CN" altLang="en-US" dirty="0"/>
              <a:t>异构的信息</a:t>
            </a:r>
          </a:p>
        </p:txBody>
      </p:sp>
      <p:sp>
        <p:nvSpPr>
          <p:cNvPr id="3" name="Slide Number Placeholder 2"/>
          <p:cNvSpPr>
            <a:spLocks noGrp="1"/>
          </p:cNvSpPr>
          <p:nvPr>
            <p:ph type="sldNum" sz="quarter" idx="12"/>
          </p:nvPr>
        </p:nvSpPr>
        <p:spPr/>
        <p:txBody>
          <a:bodyPr/>
          <a:lstStyle/>
          <a:p>
            <a:pPr>
              <a:defRPr/>
            </a:pPr>
            <a:fld id="{CFB1DF50-9889-4F06-91E7-2345986123B7}" type="slidenum">
              <a:rPr lang="zh-CN" altLang="en-US"/>
              <a:pPr>
                <a:defRPr/>
              </a:pPr>
              <a:t>13</a:t>
            </a:fld>
            <a:endParaRPr lang="zh-CN" altLang="en-US"/>
          </a:p>
        </p:txBody>
      </p:sp>
      <p:sp>
        <p:nvSpPr>
          <p:cNvPr id="30724" name="Content Placeholder 3"/>
          <p:cNvSpPr>
            <a:spLocks noGrp="1"/>
          </p:cNvSpPr>
          <p:nvPr>
            <p:ph sz="quarter" idx="1"/>
          </p:nvPr>
        </p:nvSpPr>
        <p:spPr>
          <a:xfrm>
            <a:off x="1952596" y="1428737"/>
            <a:ext cx="8229600" cy="4525963"/>
          </a:xfrm>
        </p:spPr>
        <p:txBody>
          <a:bodyPr/>
          <a:lstStyle/>
          <a:p>
            <a:pPr eaLnBrk="1" hangingPunct="1"/>
            <a:r>
              <a:rPr lang="zh-CN" altLang="en-US" dirty="0"/>
              <a:t>内容相同，形式不同</a:t>
            </a:r>
            <a:endParaRPr lang="en-US" altLang="zh-CN" dirty="0"/>
          </a:p>
          <a:p>
            <a:pPr lvl="1" eaLnBrk="1" hangingPunct="1"/>
            <a:endParaRPr lang="zh-CN" altLang="en-US" dirty="0"/>
          </a:p>
        </p:txBody>
      </p:sp>
      <p:pic>
        <p:nvPicPr>
          <p:cNvPr id="389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0137" y="3011752"/>
            <a:ext cx="3563937"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9" y="2997200"/>
            <a:ext cx="5172075" cy="330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060575"/>
            <a:ext cx="4191000" cy="425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4211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anim calcmode="lin" valueType="num">
                                      <p:cBhvr additive="base">
                                        <p:cTn id="7" dur="500" fill="hold"/>
                                        <p:tgtEl>
                                          <p:spTgt spid="38917"/>
                                        </p:tgtEl>
                                        <p:attrNameLst>
                                          <p:attrName>ppt_x</p:attrName>
                                        </p:attrNameLst>
                                      </p:cBhvr>
                                      <p:tavLst>
                                        <p:tav tm="0">
                                          <p:val>
                                            <p:strVal val="#ppt_x"/>
                                          </p:val>
                                        </p:tav>
                                        <p:tav tm="100000">
                                          <p:val>
                                            <p:strVal val="#ppt_x"/>
                                          </p:val>
                                        </p:tav>
                                      </p:tavLst>
                                    </p:anim>
                                    <p:anim calcmode="lin" valueType="num">
                                      <p:cBhvr additive="base">
                                        <p:cTn id="8" dur="500" fill="hold"/>
                                        <p:tgtEl>
                                          <p:spTgt spid="3891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8918"/>
                                        </p:tgtEl>
                                        <p:attrNameLst>
                                          <p:attrName>style.visibility</p:attrName>
                                        </p:attrNameLst>
                                      </p:cBhvr>
                                      <p:to>
                                        <p:strVal val="visible"/>
                                      </p:to>
                                    </p:set>
                                    <p:anim calcmode="lin" valueType="num">
                                      <p:cBhvr additive="base">
                                        <p:cTn id="13" dur="500" fill="hold"/>
                                        <p:tgtEl>
                                          <p:spTgt spid="38918"/>
                                        </p:tgtEl>
                                        <p:attrNameLst>
                                          <p:attrName>ppt_x</p:attrName>
                                        </p:attrNameLst>
                                      </p:cBhvr>
                                      <p:tavLst>
                                        <p:tav tm="0">
                                          <p:val>
                                            <p:strVal val="#ppt_x"/>
                                          </p:val>
                                        </p:tav>
                                        <p:tav tm="100000">
                                          <p:val>
                                            <p:strVal val="#ppt_x"/>
                                          </p:val>
                                        </p:tav>
                                      </p:tavLst>
                                    </p:anim>
                                    <p:anim calcmode="lin" valueType="num">
                                      <p:cBhvr additive="base">
                                        <p:cTn id="14" dur="500" fill="hold"/>
                                        <p:tgtEl>
                                          <p:spTgt spid="3891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8919"/>
                                        </p:tgtEl>
                                        <p:attrNameLst>
                                          <p:attrName>style.visibility</p:attrName>
                                        </p:attrNameLst>
                                      </p:cBhvr>
                                      <p:to>
                                        <p:strVal val="visible"/>
                                      </p:to>
                                    </p:set>
                                    <p:anim calcmode="lin" valueType="num">
                                      <p:cBhvr additive="base">
                                        <p:cTn id="19" dur="500" fill="hold"/>
                                        <p:tgtEl>
                                          <p:spTgt spid="38919"/>
                                        </p:tgtEl>
                                        <p:attrNameLst>
                                          <p:attrName>ppt_x</p:attrName>
                                        </p:attrNameLst>
                                      </p:cBhvr>
                                      <p:tavLst>
                                        <p:tav tm="0">
                                          <p:val>
                                            <p:strVal val="#ppt_x"/>
                                          </p:val>
                                        </p:tav>
                                        <p:tav tm="100000">
                                          <p:val>
                                            <p:strVal val="#ppt_x"/>
                                          </p:val>
                                        </p:tav>
                                      </p:tavLst>
                                    </p:anim>
                                    <p:anim calcmode="lin" valueType="num">
                                      <p:cBhvr additive="base">
                                        <p:cTn id="20" dur="500" fill="hold"/>
                                        <p:tgtEl>
                                          <p:spTgt spid="38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zh-CN" dirty="0"/>
              <a:t>1.2.4. </a:t>
            </a:r>
            <a:r>
              <a:rPr lang="zh-CN" altLang="en-US" dirty="0"/>
              <a:t>绝大部分信息是相连接的</a:t>
            </a:r>
          </a:p>
        </p:txBody>
      </p:sp>
      <p:sp>
        <p:nvSpPr>
          <p:cNvPr id="3" name="Slide Number Placeholder 2"/>
          <p:cNvSpPr>
            <a:spLocks noGrp="1"/>
          </p:cNvSpPr>
          <p:nvPr>
            <p:ph type="sldNum" sz="quarter" idx="12"/>
          </p:nvPr>
        </p:nvSpPr>
        <p:spPr/>
        <p:txBody>
          <a:bodyPr/>
          <a:lstStyle/>
          <a:p>
            <a:pPr>
              <a:defRPr/>
            </a:pPr>
            <a:fld id="{57E5E092-89B4-4FE5-AE57-F0D63008450C}" type="slidenum">
              <a:rPr lang="zh-CN" altLang="en-US"/>
              <a:pPr>
                <a:defRPr/>
              </a:pPr>
              <a:t>14</a:t>
            </a:fld>
            <a:endParaRPr lang="zh-CN" altLang="en-US"/>
          </a:p>
        </p:txBody>
      </p:sp>
      <p:sp>
        <p:nvSpPr>
          <p:cNvPr id="33796" name="Content Placeholder 3"/>
          <p:cNvSpPr>
            <a:spLocks noGrp="1"/>
          </p:cNvSpPr>
          <p:nvPr>
            <p:ph sz="quarter" idx="1"/>
          </p:nvPr>
        </p:nvSpPr>
        <p:spPr/>
        <p:txBody>
          <a:bodyPr/>
          <a:lstStyle/>
          <a:p>
            <a:pPr eaLnBrk="1" hangingPunct="1">
              <a:lnSpc>
                <a:spcPct val="150000"/>
              </a:lnSpc>
            </a:pPr>
            <a:r>
              <a:rPr lang="zh-CN" altLang="en-US" dirty="0"/>
              <a:t>网站内部和网站之间的网页通过超链接联系   超文本</a:t>
            </a:r>
            <a:endParaRPr lang="en-US" altLang="zh-CN" dirty="0"/>
          </a:p>
          <a:p>
            <a:pPr lvl="1" eaLnBrk="1" hangingPunct="1">
              <a:lnSpc>
                <a:spcPct val="150000"/>
              </a:lnSpc>
            </a:pPr>
            <a:r>
              <a:rPr lang="zh-CN" altLang="en-US" dirty="0"/>
              <a:t>网站内部：信息组织方式</a:t>
            </a:r>
          </a:p>
          <a:p>
            <a:pPr lvl="1" eaLnBrk="1" hangingPunct="1">
              <a:lnSpc>
                <a:spcPct val="150000"/>
              </a:lnSpc>
            </a:pPr>
            <a:r>
              <a:rPr lang="zh-CN" altLang="en-US" dirty="0"/>
              <a:t>网站之间</a:t>
            </a:r>
            <a:endParaRPr lang="en-US" altLang="zh-CN" dirty="0"/>
          </a:p>
          <a:p>
            <a:pPr lvl="2" eaLnBrk="1" hangingPunct="1">
              <a:lnSpc>
                <a:spcPct val="150000"/>
              </a:lnSpc>
            </a:pPr>
            <a:r>
              <a:rPr lang="zh-CN" altLang="en-US" dirty="0"/>
              <a:t>隐含传递多种信息</a:t>
            </a:r>
            <a:endParaRPr lang="en-US" altLang="zh-CN" dirty="0"/>
          </a:p>
          <a:p>
            <a:pPr lvl="3" eaLnBrk="1" hangingPunct="1">
              <a:lnSpc>
                <a:spcPct val="150000"/>
              </a:lnSpc>
            </a:pPr>
            <a:r>
              <a:rPr lang="en-US" altLang="zh-CN" dirty="0"/>
              <a:t>Hub</a:t>
            </a:r>
          </a:p>
          <a:p>
            <a:pPr lvl="3" eaLnBrk="1" hangingPunct="1">
              <a:lnSpc>
                <a:spcPct val="150000"/>
              </a:lnSpc>
            </a:pPr>
            <a:r>
              <a:rPr lang="en-US" altLang="zh-CN" dirty="0"/>
              <a:t>Authority</a:t>
            </a:r>
            <a:endParaRPr lang="zh-CN" altLang="en-US" dirty="0"/>
          </a:p>
        </p:txBody>
      </p:sp>
    </p:spTree>
    <p:extLst>
      <p:ext uri="{BB962C8B-B14F-4D97-AF65-F5344CB8AC3E}">
        <p14:creationId xmlns:p14="http://schemas.microsoft.com/office/powerpoint/2010/main" val="1305310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566988" y="333375"/>
            <a:ext cx="7772400" cy="1143000"/>
          </a:xfrm>
        </p:spPr>
        <p:txBody>
          <a:bodyPr/>
          <a:lstStyle/>
          <a:p>
            <a:pPr eaLnBrk="1" hangingPunct="1"/>
            <a:r>
              <a:rPr lang="en-US" altLang="zh-CN" dirty="0">
                <a:latin typeface="黑体" pitchFamily="49" charset="-122"/>
              </a:rPr>
              <a:t>Web</a:t>
            </a:r>
            <a:r>
              <a:rPr lang="zh-CN" altLang="en-US" dirty="0">
                <a:latin typeface="黑体" pitchFamily="49" charset="-122"/>
              </a:rPr>
              <a:t>有向图</a:t>
            </a:r>
          </a:p>
        </p:txBody>
      </p:sp>
      <p:sp>
        <p:nvSpPr>
          <p:cNvPr id="16387" name="Rectangle 3"/>
          <p:cNvSpPr>
            <a:spLocks noChangeArrowheads="1"/>
          </p:cNvSpPr>
          <p:nvPr/>
        </p:nvSpPr>
        <p:spPr bwMode="auto">
          <a:xfrm>
            <a:off x="2259106" y="1939925"/>
            <a:ext cx="1428657" cy="1676400"/>
          </a:xfrm>
          <a:prstGeom prst="rect">
            <a:avLst/>
          </a:prstGeom>
          <a:solidFill>
            <a:schemeClr val="accent1"/>
          </a:solidFill>
          <a:ln w="9525">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a:p>
            <a:pPr algn="ctr" eaLnBrk="1" hangingPunct="1">
              <a:spcBef>
                <a:spcPct val="0"/>
              </a:spcBef>
              <a:buClrTx/>
              <a:buSzTx/>
              <a:buFontTx/>
              <a:buNone/>
            </a:pPr>
            <a:endParaRPr lang="en-US" altLang="zh-CN" sz="2000" dirty="0">
              <a:latin typeface="Times New Roman" pitchFamily="18" charset="0"/>
            </a:endParaRPr>
          </a:p>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p:txBody>
      </p:sp>
      <p:sp>
        <p:nvSpPr>
          <p:cNvPr id="16388" name="Rectangle 4"/>
          <p:cNvSpPr>
            <a:spLocks noChangeArrowheads="1"/>
          </p:cNvSpPr>
          <p:nvPr/>
        </p:nvSpPr>
        <p:spPr bwMode="auto">
          <a:xfrm>
            <a:off x="5668963" y="1939925"/>
            <a:ext cx="1305578" cy="1676400"/>
          </a:xfrm>
          <a:prstGeom prst="rect">
            <a:avLst/>
          </a:prstGeom>
          <a:solidFill>
            <a:schemeClr val="accent1"/>
          </a:solidFill>
          <a:ln w="9525">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a:p>
            <a:pPr algn="ctr" eaLnBrk="1" hangingPunct="1">
              <a:spcBef>
                <a:spcPct val="0"/>
              </a:spcBef>
              <a:buClrTx/>
              <a:buSzTx/>
              <a:buFontTx/>
              <a:buNone/>
            </a:pPr>
            <a:endParaRPr lang="en-US" altLang="zh-CN" sz="2000" dirty="0">
              <a:latin typeface="Times New Roman" pitchFamily="18" charset="0"/>
            </a:endParaRPr>
          </a:p>
          <a:p>
            <a:pPr algn="ctr" eaLnBrk="1" hangingPunct="1">
              <a:spcBef>
                <a:spcPct val="0"/>
              </a:spcBef>
              <a:buClrTx/>
              <a:buSzTx/>
              <a:buFontTx/>
              <a:buNone/>
            </a:pPr>
            <a:endParaRPr lang="en-US" altLang="zh-CN" sz="2000" dirty="0">
              <a:latin typeface="Times New Roman" pitchFamily="18" charset="0"/>
            </a:endParaRPr>
          </a:p>
        </p:txBody>
      </p:sp>
      <p:sp>
        <p:nvSpPr>
          <p:cNvPr id="16389" name="Rectangle 5"/>
          <p:cNvSpPr>
            <a:spLocks noChangeArrowheads="1"/>
          </p:cNvSpPr>
          <p:nvPr/>
        </p:nvSpPr>
        <p:spPr bwMode="auto">
          <a:xfrm>
            <a:off x="7716185" y="2397125"/>
            <a:ext cx="1305578" cy="1676400"/>
          </a:xfrm>
          <a:prstGeom prst="rect">
            <a:avLst/>
          </a:prstGeom>
          <a:solidFill>
            <a:schemeClr val="accent1"/>
          </a:solidFill>
          <a:ln w="9525">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a:p>
            <a:pPr algn="ctr" eaLnBrk="1" hangingPunct="1">
              <a:spcBef>
                <a:spcPct val="0"/>
              </a:spcBef>
              <a:buClrTx/>
              <a:buSzTx/>
              <a:buFontTx/>
              <a:buNone/>
            </a:pPr>
            <a:endParaRPr lang="en-US" altLang="zh-CN" sz="2000" dirty="0">
              <a:latin typeface="Times New Roman" pitchFamily="18" charset="0"/>
            </a:endParaRPr>
          </a:p>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p:txBody>
      </p:sp>
      <p:sp>
        <p:nvSpPr>
          <p:cNvPr id="16390" name="Rectangle 6"/>
          <p:cNvSpPr>
            <a:spLocks noChangeArrowheads="1"/>
          </p:cNvSpPr>
          <p:nvPr/>
        </p:nvSpPr>
        <p:spPr bwMode="auto">
          <a:xfrm>
            <a:off x="3836894" y="3768725"/>
            <a:ext cx="1374869" cy="1676400"/>
          </a:xfrm>
          <a:prstGeom prst="rect">
            <a:avLst/>
          </a:prstGeom>
          <a:solidFill>
            <a:schemeClr val="accent1"/>
          </a:solidFill>
          <a:ln w="9525">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a:p>
            <a:pPr algn="ctr" eaLnBrk="1" hangingPunct="1">
              <a:spcBef>
                <a:spcPct val="0"/>
              </a:spcBef>
              <a:buClrTx/>
              <a:buSzTx/>
              <a:buFontTx/>
              <a:buNone/>
            </a:pPr>
            <a:endParaRPr lang="en-US" altLang="zh-CN" sz="2000" dirty="0">
              <a:latin typeface="Times New Roman" pitchFamily="18" charset="0"/>
            </a:endParaRPr>
          </a:p>
          <a:p>
            <a:pPr algn="ctr" eaLnBrk="1" hangingPunct="1">
              <a:spcBef>
                <a:spcPct val="0"/>
              </a:spcBef>
              <a:buClrTx/>
              <a:buSzTx/>
              <a:buFontTx/>
              <a:buNone/>
            </a:pPr>
            <a:r>
              <a:rPr lang="en-US" altLang="zh-CN" sz="2000" dirty="0">
                <a:latin typeface="Times New Roman" pitchFamily="18" charset="0"/>
              </a:rPr>
              <a:t>&lt;a </a:t>
            </a:r>
            <a:r>
              <a:rPr lang="en-US" altLang="zh-CN" sz="2000" dirty="0" err="1">
                <a:latin typeface="Times New Roman" pitchFamily="18" charset="0"/>
              </a:rPr>
              <a:t>href</a:t>
            </a:r>
            <a:r>
              <a:rPr lang="en-US" altLang="zh-CN" sz="2000" dirty="0">
                <a:latin typeface="Times New Roman" pitchFamily="18" charset="0"/>
              </a:rPr>
              <a:t>= …&gt;</a:t>
            </a:r>
          </a:p>
        </p:txBody>
      </p:sp>
      <p:cxnSp>
        <p:nvCxnSpPr>
          <p:cNvPr id="16391" name="AutoShape 7"/>
          <p:cNvCxnSpPr>
            <a:cxnSpLocks noChangeShapeType="1"/>
            <a:stCxn id="16387" idx="3"/>
            <a:endCxn id="16390" idx="0"/>
          </p:cNvCxnSpPr>
          <p:nvPr/>
        </p:nvCxnSpPr>
        <p:spPr bwMode="auto">
          <a:xfrm>
            <a:off x="3687763" y="2778125"/>
            <a:ext cx="836566" cy="99060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2" name="AutoShape 8"/>
          <p:cNvCxnSpPr>
            <a:cxnSpLocks noChangeShapeType="1"/>
            <a:stCxn id="16390" idx="1"/>
            <a:endCxn id="16387" idx="0"/>
          </p:cNvCxnSpPr>
          <p:nvPr/>
        </p:nvCxnSpPr>
        <p:spPr bwMode="auto">
          <a:xfrm rot="10800000">
            <a:off x="2973436" y="1939925"/>
            <a:ext cx="863459" cy="2667000"/>
          </a:xfrm>
          <a:prstGeom prst="curvedConnector4">
            <a:avLst>
              <a:gd name="adj1" fmla="val 8636"/>
              <a:gd name="adj2" fmla="val 10857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3" name="AutoShape 9"/>
          <p:cNvCxnSpPr>
            <a:cxnSpLocks noChangeShapeType="1"/>
            <a:stCxn id="16387" idx="3"/>
            <a:endCxn id="16388" idx="0"/>
          </p:cNvCxnSpPr>
          <p:nvPr/>
        </p:nvCxnSpPr>
        <p:spPr bwMode="auto">
          <a:xfrm flipV="1">
            <a:off x="3687763" y="1939925"/>
            <a:ext cx="2633989" cy="838200"/>
          </a:xfrm>
          <a:prstGeom prst="curvedConnector4">
            <a:avLst>
              <a:gd name="adj1" fmla="val 37608"/>
              <a:gd name="adj2" fmla="val 127273"/>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4" name="AutoShape 10"/>
          <p:cNvCxnSpPr>
            <a:cxnSpLocks noChangeShapeType="1"/>
            <a:stCxn id="16388" idx="3"/>
            <a:endCxn id="16389" idx="0"/>
          </p:cNvCxnSpPr>
          <p:nvPr/>
        </p:nvCxnSpPr>
        <p:spPr bwMode="auto">
          <a:xfrm flipV="1">
            <a:off x="6974541" y="2397125"/>
            <a:ext cx="1394433" cy="381000"/>
          </a:xfrm>
          <a:prstGeom prst="curvedConnector4">
            <a:avLst>
              <a:gd name="adj1" fmla="val 26593"/>
              <a:gd name="adj2" fmla="val 28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5" name="AutoShape 11"/>
          <p:cNvCxnSpPr>
            <a:cxnSpLocks noChangeShapeType="1"/>
            <a:stCxn id="16390" idx="3"/>
            <a:endCxn id="16389" idx="0"/>
          </p:cNvCxnSpPr>
          <p:nvPr/>
        </p:nvCxnSpPr>
        <p:spPr bwMode="auto">
          <a:xfrm flipV="1">
            <a:off x="5211763" y="2397125"/>
            <a:ext cx="3157211" cy="2209800"/>
          </a:xfrm>
          <a:prstGeom prst="curvedConnector4">
            <a:avLst>
              <a:gd name="adj1" fmla="val 39662"/>
              <a:gd name="adj2" fmla="val 110345"/>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6" name="AutoShape 12"/>
          <p:cNvCxnSpPr>
            <a:cxnSpLocks noChangeShapeType="1"/>
            <a:stCxn id="16390" idx="3"/>
          </p:cNvCxnSpPr>
          <p:nvPr/>
        </p:nvCxnSpPr>
        <p:spPr bwMode="auto">
          <a:xfrm>
            <a:off x="5211763" y="4606925"/>
            <a:ext cx="1676400" cy="457200"/>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7" name="AutoShape 13"/>
          <p:cNvCxnSpPr>
            <a:cxnSpLocks noChangeShapeType="1"/>
            <a:stCxn id="16389" idx="3"/>
          </p:cNvCxnSpPr>
          <p:nvPr/>
        </p:nvCxnSpPr>
        <p:spPr bwMode="auto">
          <a:xfrm flipV="1">
            <a:off x="9021763" y="2854325"/>
            <a:ext cx="609600" cy="381000"/>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8" name="AutoShape 14"/>
          <p:cNvCxnSpPr>
            <a:cxnSpLocks noChangeShapeType="1"/>
            <a:stCxn id="16389" idx="3"/>
          </p:cNvCxnSpPr>
          <p:nvPr/>
        </p:nvCxnSpPr>
        <p:spPr bwMode="auto">
          <a:xfrm>
            <a:off x="9021763" y="3235325"/>
            <a:ext cx="533400" cy="68580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399" name="Text Box 15"/>
          <p:cNvSpPr txBox="1">
            <a:spLocks noChangeArrowheads="1"/>
          </p:cNvSpPr>
          <p:nvPr/>
        </p:nvSpPr>
        <p:spPr bwMode="auto">
          <a:xfrm>
            <a:off x="6311900" y="5445126"/>
            <a:ext cx="35189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zh-CN" altLang="en-US" sz="2400" dirty="0">
                <a:latin typeface="Times New Roman" pitchFamily="18" charset="0"/>
              </a:rPr>
              <a:t>网页为节点</a:t>
            </a:r>
          </a:p>
          <a:p>
            <a:pPr eaLnBrk="1" hangingPunct="1">
              <a:spcBef>
                <a:spcPct val="0"/>
              </a:spcBef>
              <a:buClrTx/>
              <a:buSzTx/>
              <a:buFontTx/>
              <a:buNone/>
            </a:pPr>
            <a:r>
              <a:rPr lang="en-US" altLang="zh-CN" sz="2400" dirty="0">
                <a:latin typeface="Times New Roman" pitchFamily="18" charset="0"/>
              </a:rPr>
              <a:t>HTML</a:t>
            </a:r>
            <a:r>
              <a:rPr lang="zh-CN" altLang="en-US" sz="2400" dirty="0">
                <a:latin typeface="Times New Roman" pitchFamily="18" charset="0"/>
              </a:rPr>
              <a:t>链接引用为有向边</a:t>
            </a:r>
          </a:p>
        </p:txBody>
      </p:sp>
    </p:spTree>
    <p:extLst>
      <p:ext uri="{BB962C8B-B14F-4D97-AF65-F5344CB8AC3E}">
        <p14:creationId xmlns:p14="http://schemas.microsoft.com/office/powerpoint/2010/main" val="235007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dirty="0">
                <a:ea typeface="宋体" pitchFamily="2" charset="-122"/>
              </a:rPr>
              <a:t>The web as a graph </a:t>
            </a:r>
            <a:r>
              <a:rPr lang="zh-CN" altLang="en-US" dirty="0">
                <a:ea typeface="宋体" pitchFamily="2" charset="-122"/>
              </a:rPr>
              <a:t>图</a:t>
            </a:r>
            <a:endParaRPr lang="en-US" altLang="zh-CN" dirty="0">
              <a:ea typeface="宋体" pitchFamily="2" charset="-122"/>
            </a:endParaRPr>
          </a:p>
        </p:txBody>
      </p:sp>
      <p:sp>
        <p:nvSpPr>
          <p:cNvPr id="34819" name="Rectangle 3"/>
          <p:cNvSpPr>
            <a:spLocks noGrp="1" noChangeArrowheads="1"/>
          </p:cNvSpPr>
          <p:nvPr>
            <p:ph type="body" idx="1"/>
          </p:nvPr>
        </p:nvSpPr>
        <p:spPr/>
        <p:txBody>
          <a:bodyPr/>
          <a:lstStyle/>
          <a:p>
            <a:r>
              <a:rPr lang="zh-CN" altLang="en-US" dirty="0">
                <a:ea typeface="宋体" pitchFamily="2" charset="-122"/>
              </a:rPr>
              <a:t>图结构包含信息：</a:t>
            </a:r>
            <a:r>
              <a:rPr lang="en-US" altLang="zh-CN" dirty="0" err="1">
                <a:ea typeface="宋体" pitchFamily="2" charset="-122"/>
              </a:rPr>
              <a:t>pagerank</a:t>
            </a:r>
            <a:r>
              <a:rPr lang="zh-CN" altLang="en-US" dirty="0">
                <a:ea typeface="宋体" pitchFamily="2" charset="-122"/>
              </a:rPr>
              <a:t>算法</a:t>
            </a:r>
            <a:endParaRPr lang="en-US" altLang="zh-CN" dirty="0">
              <a:ea typeface="宋体" pitchFamily="2" charset="-122"/>
            </a:endParaRPr>
          </a:p>
          <a:p>
            <a:r>
              <a:rPr lang="en-US" altLang="zh-CN" dirty="0">
                <a:ea typeface="宋体" pitchFamily="2" charset="-122"/>
              </a:rPr>
              <a:t>Pages = nodes, hyperlinks = edges</a:t>
            </a:r>
          </a:p>
          <a:p>
            <a:pPr lvl="1"/>
            <a:r>
              <a:rPr lang="en-US" altLang="zh-CN" dirty="0">
                <a:ea typeface="宋体" pitchFamily="2" charset="-122"/>
              </a:rPr>
              <a:t>Ignore content</a:t>
            </a:r>
          </a:p>
          <a:p>
            <a:pPr lvl="1"/>
            <a:r>
              <a:rPr lang="en-US" altLang="zh-CN" dirty="0">
                <a:ea typeface="宋体" pitchFamily="2" charset="-122"/>
              </a:rPr>
              <a:t>Directed graph</a:t>
            </a:r>
          </a:p>
          <a:p>
            <a:r>
              <a:rPr lang="en-US" altLang="zh-CN" dirty="0">
                <a:ea typeface="宋体" pitchFamily="2" charset="-122"/>
              </a:rPr>
              <a:t>High linkage</a:t>
            </a:r>
          </a:p>
          <a:p>
            <a:pPr lvl="1"/>
            <a:r>
              <a:rPr lang="en-US" altLang="zh-CN" dirty="0">
                <a:ea typeface="宋体" pitchFamily="2" charset="-122"/>
              </a:rPr>
              <a:t>10-20 links/page on average</a:t>
            </a:r>
          </a:p>
          <a:p>
            <a:pPr lvl="1"/>
            <a:r>
              <a:rPr lang="en-US" altLang="zh-CN" dirty="0">
                <a:ea typeface="宋体" pitchFamily="2" charset="-122"/>
              </a:rPr>
              <a:t>Power-law degree distribution</a:t>
            </a:r>
          </a:p>
        </p:txBody>
      </p:sp>
    </p:spTree>
    <p:extLst>
      <p:ext uri="{BB962C8B-B14F-4D97-AF65-F5344CB8AC3E}">
        <p14:creationId xmlns:p14="http://schemas.microsoft.com/office/powerpoint/2010/main" val="175330647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9696" y="764704"/>
            <a:ext cx="5040560" cy="499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6090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endParaRPr lang="en-US" altLang="zh-CN" dirty="0">
              <a:ea typeface="宋体" pitchFamily="2" charset="-122"/>
            </a:endParaRPr>
          </a:p>
        </p:txBody>
      </p:sp>
      <p:sp>
        <p:nvSpPr>
          <p:cNvPr id="39939" name="Rectangle 3"/>
          <p:cNvSpPr>
            <a:spLocks noGrp="1" noChangeArrowheads="1"/>
          </p:cNvSpPr>
          <p:nvPr>
            <p:ph type="body" idx="1"/>
          </p:nvPr>
        </p:nvSpPr>
        <p:spPr/>
        <p:txBody>
          <a:bodyPr>
            <a:normAutofit/>
          </a:bodyPr>
          <a:lstStyle/>
          <a:p>
            <a:r>
              <a:rPr lang="zh-CN" altLang="en-US" dirty="0">
                <a:ea typeface="宋体" pitchFamily="2" charset="-122"/>
              </a:rPr>
              <a:t>图结构是隐含信息</a:t>
            </a:r>
            <a:endParaRPr lang="en-US" altLang="zh-CN" dirty="0">
              <a:ea typeface="宋体" pitchFamily="2" charset="-122"/>
            </a:endParaRPr>
          </a:p>
          <a:p>
            <a:r>
              <a:rPr lang="en-US" altLang="zh-CN" dirty="0">
                <a:ea typeface="宋体" pitchFamily="2" charset="-122"/>
              </a:rPr>
              <a:t>What can the graph tell us?</a:t>
            </a:r>
          </a:p>
          <a:p>
            <a:pPr lvl="1"/>
            <a:r>
              <a:rPr lang="en-US" altLang="zh-CN" dirty="0">
                <a:ea typeface="宋体" pitchFamily="2" charset="-122"/>
              </a:rPr>
              <a:t>Distinguish “important” pages from unimportant ones</a:t>
            </a:r>
          </a:p>
          <a:p>
            <a:pPr lvl="2"/>
            <a:r>
              <a:rPr lang="en-US" altLang="zh-CN" dirty="0">
                <a:ea typeface="宋体" pitchFamily="2" charset="-122"/>
              </a:rPr>
              <a:t>Page rank</a:t>
            </a:r>
          </a:p>
          <a:p>
            <a:pPr lvl="1"/>
            <a:r>
              <a:rPr lang="en-US" altLang="zh-CN" dirty="0">
                <a:ea typeface="宋体" pitchFamily="2" charset="-122"/>
              </a:rPr>
              <a:t>Discover communities of related pages </a:t>
            </a:r>
          </a:p>
          <a:p>
            <a:pPr lvl="2"/>
            <a:r>
              <a:rPr lang="en-US" altLang="zh-CN" dirty="0">
                <a:ea typeface="宋体" pitchFamily="2" charset="-122"/>
              </a:rPr>
              <a:t>Hubs and Authorities</a:t>
            </a:r>
          </a:p>
          <a:p>
            <a:pPr lvl="1"/>
            <a:r>
              <a:rPr lang="en-US" altLang="zh-CN" dirty="0">
                <a:ea typeface="宋体" pitchFamily="2" charset="-122"/>
              </a:rPr>
              <a:t>Detect web spam</a:t>
            </a:r>
          </a:p>
          <a:p>
            <a:pPr lvl="2"/>
            <a:r>
              <a:rPr lang="en-US" altLang="zh-CN" dirty="0">
                <a:ea typeface="宋体" pitchFamily="2" charset="-122"/>
              </a:rPr>
              <a:t>Trust rank</a:t>
            </a:r>
          </a:p>
        </p:txBody>
      </p:sp>
    </p:spTree>
    <p:extLst>
      <p:ext uri="{BB962C8B-B14F-4D97-AF65-F5344CB8AC3E}">
        <p14:creationId xmlns:p14="http://schemas.microsoft.com/office/powerpoint/2010/main" val="389015546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zh-CN" dirty="0"/>
              <a:t>1.2.5. </a:t>
            </a:r>
            <a:r>
              <a:rPr lang="zh-CN" altLang="en-US" dirty="0"/>
              <a:t>噪音的存在</a:t>
            </a:r>
          </a:p>
        </p:txBody>
      </p:sp>
      <p:sp>
        <p:nvSpPr>
          <p:cNvPr id="3" name="Slide Number Placeholder 2"/>
          <p:cNvSpPr>
            <a:spLocks noGrp="1"/>
          </p:cNvSpPr>
          <p:nvPr>
            <p:ph type="sldNum" sz="quarter" idx="12"/>
          </p:nvPr>
        </p:nvSpPr>
        <p:spPr/>
        <p:txBody>
          <a:bodyPr/>
          <a:lstStyle/>
          <a:p>
            <a:pPr>
              <a:defRPr/>
            </a:pPr>
            <a:fld id="{65970910-FAFC-49CB-AD43-5515A3BBFF9B}" type="slidenum">
              <a:rPr lang="zh-CN" altLang="en-US"/>
              <a:pPr>
                <a:defRPr/>
              </a:pPr>
              <a:t>19</a:t>
            </a:fld>
            <a:endParaRPr lang="zh-CN" altLang="en-US"/>
          </a:p>
        </p:txBody>
      </p:sp>
      <p:sp>
        <p:nvSpPr>
          <p:cNvPr id="4" name="Content Placeholder 3"/>
          <p:cNvSpPr>
            <a:spLocks noGrp="1"/>
          </p:cNvSpPr>
          <p:nvPr>
            <p:ph sz="quarter" idx="1"/>
          </p:nvPr>
        </p:nvSpPr>
        <p:spPr/>
        <p:txBody>
          <a:bodyPr>
            <a:normAutofit/>
          </a:bodyPr>
          <a:lstStyle/>
          <a:p>
            <a:pPr marL="274320" indent="-274320">
              <a:spcBef>
                <a:spcPts val="580"/>
              </a:spcBef>
              <a:buFont typeface="Wingdings 2"/>
              <a:buChar char=""/>
              <a:defRPr/>
            </a:pPr>
            <a:r>
              <a:rPr lang="zh-CN" altLang="en-US" dirty="0"/>
              <a:t>网页包含多个模块，对于特定任务只有一部分信息有用</a:t>
            </a:r>
            <a:endParaRPr lang="en-US" altLang="zh-CN" dirty="0"/>
          </a:p>
          <a:p>
            <a:pPr marL="548640" lvl="1">
              <a:spcBef>
                <a:spcPts val="370"/>
              </a:spcBef>
              <a:buFont typeface="Wingdings 2"/>
              <a:buChar char=""/>
              <a:defRPr/>
            </a:pPr>
            <a:r>
              <a:rPr lang="zh-CN" altLang="en-US" dirty="0"/>
              <a:t>主要内容</a:t>
            </a:r>
            <a:endParaRPr lang="en-US" altLang="zh-CN" dirty="0"/>
          </a:p>
          <a:p>
            <a:pPr marL="548640" lvl="1">
              <a:spcBef>
                <a:spcPts val="370"/>
              </a:spcBef>
              <a:buFont typeface="Wingdings 2"/>
              <a:buChar char=""/>
              <a:defRPr/>
            </a:pPr>
            <a:r>
              <a:rPr lang="zh-CN" altLang="en-US" dirty="0"/>
              <a:t>导航链接</a:t>
            </a:r>
            <a:endParaRPr lang="en-US" altLang="zh-CN" dirty="0"/>
          </a:p>
          <a:p>
            <a:pPr marL="548640" lvl="1">
              <a:spcBef>
                <a:spcPts val="370"/>
              </a:spcBef>
              <a:buFont typeface="Wingdings 2"/>
              <a:buChar char=""/>
              <a:defRPr/>
            </a:pPr>
            <a:r>
              <a:rPr lang="zh-CN" altLang="en-US" dirty="0"/>
              <a:t>广告</a:t>
            </a:r>
            <a:endParaRPr lang="en-US" altLang="zh-CN" dirty="0"/>
          </a:p>
          <a:p>
            <a:pPr marL="548640" lvl="1">
              <a:spcBef>
                <a:spcPts val="370"/>
              </a:spcBef>
              <a:buFont typeface="Wingdings 2"/>
              <a:buChar char=""/>
              <a:defRPr/>
            </a:pPr>
            <a:r>
              <a:rPr lang="zh-CN" altLang="en-US" dirty="0"/>
              <a:t>版权声明</a:t>
            </a:r>
            <a:endParaRPr lang="en-US" altLang="zh-CN" dirty="0"/>
          </a:p>
          <a:p>
            <a:pPr marL="274320" indent="-274320">
              <a:spcBef>
                <a:spcPts val="580"/>
              </a:spcBef>
              <a:buFont typeface="Wingdings 2"/>
              <a:buChar char=""/>
              <a:defRPr/>
            </a:pPr>
            <a:r>
              <a:rPr lang="zh-CN" altLang="en-US" dirty="0"/>
              <a:t>本身没有信息质量的控制 </a:t>
            </a:r>
            <a:r>
              <a:rPr lang="en-US" altLang="zh-CN" dirty="0"/>
              <a:t>SPAM—</a:t>
            </a:r>
            <a:r>
              <a:rPr lang="zh-CN" altLang="en-US" dirty="0"/>
              <a:t>垃圾</a:t>
            </a:r>
            <a:endParaRPr lang="en-US" altLang="zh-CN" dirty="0"/>
          </a:p>
          <a:p>
            <a:pPr marL="548640" lvl="1">
              <a:spcBef>
                <a:spcPts val="370"/>
              </a:spcBef>
              <a:buFont typeface="Wingdings 2"/>
              <a:buChar char=""/>
              <a:defRPr/>
            </a:pPr>
            <a:r>
              <a:rPr lang="en-US" altLang="zh-CN" dirty="0"/>
              <a:t>Spam emails</a:t>
            </a:r>
          </a:p>
          <a:p>
            <a:pPr marL="548640" lvl="1">
              <a:spcBef>
                <a:spcPts val="370"/>
              </a:spcBef>
              <a:buFont typeface="Wingdings 2"/>
              <a:buChar char=""/>
              <a:defRPr/>
            </a:pPr>
            <a:r>
              <a:rPr lang="en-US" altLang="zh-CN" dirty="0"/>
              <a:t>Spam </a:t>
            </a:r>
            <a:r>
              <a:rPr lang="en-US" altLang="zh-CN" dirty="0" err="1"/>
              <a:t>webpages</a:t>
            </a:r>
            <a:endParaRPr lang="en-US" altLang="zh-CN" dirty="0"/>
          </a:p>
          <a:p>
            <a:pPr marL="548640" lvl="1">
              <a:spcBef>
                <a:spcPts val="370"/>
              </a:spcBef>
              <a:buFont typeface="Wingdings 2"/>
              <a:buChar char=""/>
              <a:defRPr/>
            </a:pPr>
            <a:r>
              <a:rPr lang="en-US" altLang="zh-CN" dirty="0"/>
              <a:t>Spam blogs</a:t>
            </a:r>
          </a:p>
          <a:p>
            <a:pPr marL="548640" lvl="1">
              <a:spcBef>
                <a:spcPts val="370"/>
              </a:spcBef>
              <a:buFont typeface="Wingdings 2"/>
              <a:buChar char=""/>
              <a:defRPr/>
            </a:pPr>
            <a:r>
              <a:rPr lang="en-US" altLang="zh-CN" dirty="0"/>
              <a:t>Spam reviews</a:t>
            </a:r>
            <a:endParaRPr lang="zh-CN" altLang="en-US" dirty="0"/>
          </a:p>
        </p:txBody>
      </p:sp>
    </p:spTree>
    <p:extLst>
      <p:ext uri="{BB962C8B-B14F-4D97-AF65-F5344CB8AC3E}">
        <p14:creationId xmlns:p14="http://schemas.microsoft.com/office/powerpoint/2010/main" val="4282351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en-US" altLang="zh-CN"/>
              <a:t>Outline</a:t>
            </a:r>
            <a:endParaRPr lang="zh-CN" altLang="en-US"/>
          </a:p>
        </p:txBody>
      </p:sp>
      <p:sp>
        <p:nvSpPr>
          <p:cNvPr id="10243" name="内容占位符 2"/>
          <p:cNvSpPr>
            <a:spLocks noGrp="1"/>
          </p:cNvSpPr>
          <p:nvPr>
            <p:ph sz="quarter" idx="1"/>
          </p:nvPr>
        </p:nvSpPr>
        <p:spPr/>
        <p:txBody>
          <a:bodyPr/>
          <a:lstStyle/>
          <a:p>
            <a:r>
              <a:rPr lang="zh-CN" altLang="en-US" dirty="0"/>
              <a:t>一、 </a:t>
            </a:r>
            <a:r>
              <a:rPr lang="en-US" altLang="zh-CN" dirty="0"/>
              <a:t> web </a:t>
            </a:r>
            <a:r>
              <a:rPr lang="zh-CN" altLang="en-US" dirty="0"/>
              <a:t>数据</a:t>
            </a:r>
            <a:endParaRPr lang="en-US" altLang="zh-CN" dirty="0"/>
          </a:p>
          <a:p>
            <a:r>
              <a:rPr lang="zh-CN" altLang="en-US" dirty="0"/>
              <a:t>二、</a:t>
            </a:r>
            <a:r>
              <a:rPr lang="en-US" altLang="zh-CN" dirty="0"/>
              <a:t>  web </a:t>
            </a:r>
            <a:r>
              <a:rPr lang="zh-CN" altLang="en-US" dirty="0"/>
              <a:t>数据管理</a:t>
            </a:r>
            <a:endParaRPr lang="en-US" altLang="zh-CN" dirty="0"/>
          </a:p>
          <a:p>
            <a:r>
              <a:rPr lang="zh-CN" altLang="en-US" dirty="0"/>
              <a:t>三、  </a:t>
            </a:r>
            <a:r>
              <a:rPr lang="en-US" altLang="zh-CN" dirty="0"/>
              <a:t>web</a:t>
            </a:r>
            <a:r>
              <a:rPr lang="zh-CN" altLang="en-US" dirty="0"/>
              <a:t>数据管理的内容</a:t>
            </a:r>
            <a:endParaRPr lang="en-US" altLang="zh-CN" dirty="0"/>
          </a:p>
          <a:p>
            <a:r>
              <a:rPr lang="zh-CN" altLang="en-US" dirty="0"/>
              <a:t>四、  </a:t>
            </a:r>
            <a:r>
              <a:rPr lang="en-US" altLang="zh-CN" dirty="0"/>
              <a:t>web </a:t>
            </a:r>
            <a:r>
              <a:rPr lang="zh-CN" altLang="en-US" dirty="0"/>
              <a:t>数据管理的基础</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A50A9879-EB9C-4A4B-B314-6C62E7FDF792}" type="slidenum">
              <a:rPr lang="zh-CN" altLang="en-US" smtClean="0"/>
              <a:pPr>
                <a:defRPr/>
              </a:pPr>
              <a:t>2</a:t>
            </a:fld>
            <a:endParaRPr lang="zh-CN" altLang="en-US"/>
          </a:p>
        </p:txBody>
      </p:sp>
    </p:spTree>
    <p:extLst>
      <p:ext uri="{BB962C8B-B14F-4D97-AF65-F5344CB8AC3E}">
        <p14:creationId xmlns:p14="http://schemas.microsoft.com/office/powerpoint/2010/main" val="1957349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r>
              <a:rPr lang="zh-CN" altLang="en-US" dirty="0">
                <a:ea typeface="宋体" pitchFamily="2" charset="-122"/>
              </a:rPr>
              <a:t>计算广告学   </a:t>
            </a:r>
            <a:br>
              <a:rPr lang="en-US" altLang="zh-CN" dirty="0">
                <a:ea typeface="宋体" pitchFamily="2" charset="-122"/>
              </a:rPr>
            </a:br>
            <a:r>
              <a:rPr lang="en-US" altLang="zh-CN" dirty="0">
                <a:ea typeface="宋体" pitchFamily="2" charset="-122"/>
              </a:rPr>
              <a:t>ads  </a:t>
            </a:r>
            <a:r>
              <a:rPr lang="en-US" dirty="0"/>
              <a:t>Computational Advertising</a:t>
            </a:r>
            <a:endParaRPr lang="en-US" altLang="zh-CN" dirty="0">
              <a:ea typeface="宋体" pitchFamily="2" charset="-122"/>
            </a:endParaRPr>
          </a:p>
        </p:txBody>
      </p:sp>
      <p:sp>
        <p:nvSpPr>
          <p:cNvPr id="43011" name="Rectangle 3"/>
          <p:cNvSpPr>
            <a:spLocks noGrp="1" noChangeArrowheads="1"/>
          </p:cNvSpPr>
          <p:nvPr>
            <p:ph type="body" idx="1"/>
          </p:nvPr>
        </p:nvSpPr>
        <p:spPr/>
        <p:txBody>
          <a:bodyPr>
            <a:normAutofit/>
          </a:bodyPr>
          <a:lstStyle/>
          <a:p>
            <a:r>
              <a:rPr lang="en-US" altLang="zh-CN" dirty="0">
                <a:ea typeface="宋体" pitchFamily="2" charset="-122"/>
              </a:rPr>
              <a:t>Search advertising is the revenue </a:t>
            </a:r>
            <a:r>
              <a:rPr lang="zh-CN" altLang="en-US" dirty="0">
                <a:ea typeface="宋体" pitchFamily="2" charset="-122"/>
              </a:rPr>
              <a:t>收益</a:t>
            </a:r>
            <a:r>
              <a:rPr lang="en-US" altLang="zh-CN" dirty="0">
                <a:ea typeface="宋体" pitchFamily="2" charset="-122"/>
              </a:rPr>
              <a:t>model </a:t>
            </a:r>
          </a:p>
          <a:p>
            <a:pPr lvl="1"/>
            <a:r>
              <a:rPr lang="en-US" altLang="zh-CN" dirty="0">
                <a:ea typeface="宋体" pitchFamily="2" charset="-122"/>
              </a:rPr>
              <a:t>Multi-billion-dollar industry</a:t>
            </a:r>
          </a:p>
          <a:p>
            <a:pPr lvl="1"/>
            <a:r>
              <a:rPr lang="en-US" altLang="zh-CN" dirty="0">
                <a:ea typeface="宋体" pitchFamily="2" charset="-122"/>
              </a:rPr>
              <a:t>Advertisers pay for clicks on their ads</a:t>
            </a:r>
          </a:p>
          <a:p>
            <a:r>
              <a:rPr lang="en-US" altLang="zh-CN" dirty="0">
                <a:ea typeface="宋体" pitchFamily="2" charset="-122"/>
              </a:rPr>
              <a:t>Interesting problems</a:t>
            </a:r>
          </a:p>
          <a:p>
            <a:pPr lvl="1"/>
            <a:r>
              <a:rPr lang="en-US" altLang="zh-CN" dirty="0">
                <a:ea typeface="宋体" pitchFamily="2" charset="-122"/>
              </a:rPr>
              <a:t>What ads to show for a search?</a:t>
            </a:r>
          </a:p>
          <a:p>
            <a:pPr lvl="1"/>
            <a:r>
              <a:rPr lang="en-US" altLang="zh-CN" dirty="0">
                <a:ea typeface="宋体" pitchFamily="2" charset="-122"/>
              </a:rPr>
              <a:t>If I’m an advertiser, which search terms should I bid on and how much to bid?</a:t>
            </a:r>
          </a:p>
          <a:p>
            <a:pPr lvl="1"/>
            <a:r>
              <a:rPr lang="zh-CN" altLang="en-US" dirty="0">
                <a:hlinkClick r:id="rId3"/>
              </a:rPr>
              <a:t>教你如何投放</a:t>
            </a:r>
            <a:r>
              <a:rPr lang="en-US" altLang="zh-CN" dirty="0" err="1">
                <a:hlinkClick r:id="rId3"/>
              </a:rPr>
              <a:t>tiktok</a:t>
            </a:r>
            <a:r>
              <a:rPr lang="zh-CN" altLang="en-US" dirty="0">
                <a:hlinkClick r:id="rId3"/>
              </a:rPr>
              <a:t>广告 </a:t>
            </a:r>
            <a:r>
              <a:rPr lang="en-US" altLang="zh-CN" dirty="0">
                <a:hlinkClick r:id="rId3"/>
              </a:rPr>
              <a:t>- </a:t>
            </a:r>
            <a:r>
              <a:rPr lang="zh-CN" altLang="en-US" dirty="0">
                <a:hlinkClick r:id="rId3"/>
              </a:rPr>
              <a:t>知乎 </a:t>
            </a:r>
            <a:r>
              <a:rPr lang="en-US" altLang="zh-CN" dirty="0">
                <a:hlinkClick r:id="rId3"/>
              </a:rPr>
              <a:t>(zhihu.com)</a:t>
            </a:r>
            <a:endParaRPr lang="zh-CN" altLang="en-US" dirty="0"/>
          </a:p>
          <a:p>
            <a:pPr lvl="1"/>
            <a:endParaRPr lang="en-US" altLang="zh-CN" dirty="0">
              <a:ea typeface="宋体" pitchFamily="2" charset="-122"/>
            </a:endParaRPr>
          </a:p>
          <a:p>
            <a:pPr lvl="1">
              <a:buFont typeface="Wingdings" pitchFamily="2" charset="2"/>
              <a:buNone/>
            </a:pPr>
            <a:endParaRPr lang="en-US" altLang="zh-CN" dirty="0">
              <a:ea typeface="宋体" pitchFamily="2" charset="-122"/>
            </a:endParaRPr>
          </a:p>
        </p:txBody>
      </p:sp>
    </p:spTree>
    <p:extLst>
      <p:ext uri="{BB962C8B-B14F-4D97-AF65-F5344CB8AC3E}">
        <p14:creationId xmlns:p14="http://schemas.microsoft.com/office/powerpoint/2010/main" val="206205948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endParaRPr lang="en-US" altLang="zh-CN" dirty="0">
              <a:ea typeface="宋体" pitchFamily="2" charset="-122"/>
            </a:endParaRPr>
          </a:p>
        </p:txBody>
      </p:sp>
      <p:sp>
        <p:nvSpPr>
          <p:cNvPr id="43011" name="Rectangle 3"/>
          <p:cNvSpPr>
            <a:spLocks noGrp="1" noChangeArrowheads="1"/>
          </p:cNvSpPr>
          <p:nvPr>
            <p:ph type="body" idx="1"/>
          </p:nvPr>
        </p:nvSpPr>
        <p:spPr/>
        <p:txBody>
          <a:bodyPr>
            <a:normAutofit lnSpcReduction="10000"/>
          </a:bodyPr>
          <a:lstStyle/>
          <a:p>
            <a:pPr>
              <a:lnSpc>
                <a:spcPct val="100000"/>
              </a:lnSpc>
            </a:pPr>
            <a:r>
              <a:rPr lang="zh-CN" altLang="en-US" dirty="0"/>
              <a:t>计算广告学是一门正在兴起的分支学科，</a:t>
            </a:r>
            <a:endParaRPr lang="en-US" altLang="zh-CN" dirty="0"/>
          </a:p>
          <a:p>
            <a:pPr lvl="1">
              <a:lnSpc>
                <a:spcPct val="100000"/>
              </a:lnSpc>
            </a:pPr>
            <a:r>
              <a:rPr lang="zh-CN" altLang="en-US" dirty="0"/>
              <a:t>它涉及到大规模搜索和</a:t>
            </a:r>
            <a:r>
              <a:rPr lang="zh-CN" altLang="en-US" dirty="0">
                <a:hlinkClick r:id="rId3"/>
              </a:rPr>
              <a:t>文本分析</a:t>
            </a:r>
            <a:r>
              <a:rPr lang="zh-CN" altLang="en-US" dirty="0"/>
              <a:t>、信息获取、</a:t>
            </a:r>
            <a:r>
              <a:rPr lang="zh-CN" altLang="en-US" dirty="0">
                <a:hlinkClick r:id="rId4"/>
              </a:rPr>
              <a:t>统计模型</a:t>
            </a:r>
            <a:r>
              <a:rPr lang="zh-CN" altLang="en-US" dirty="0"/>
              <a:t>、机器学习、分类、优化以及微观经济学。</a:t>
            </a:r>
            <a:endParaRPr lang="en-US" altLang="zh-CN" dirty="0"/>
          </a:p>
          <a:p>
            <a:pPr lvl="1">
              <a:lnSpc>
                <a:spcPct val="100000"/>
              </a:lnSpc>
            </a:pPr>
            <a:r>
              <a:rPr lang="zh-CN" altLang="en-US" dirty="0"/>
              <a:t>计算广告学所面临的最主要挑战是在特定语境下特定用户和相应的广告之间找到“最佳匹配”。</a:t>
            </a:r>
            <a:endParaRPr lang="en-US" altLang="zh-CN" dirty="0"/>
          </a:p>
          <a:p>
            <a:pPr lvl="2">
              <a:lnSpc>
                <a:spcPct val="100000"/>
              </a:lnSpc>
            </a:pPr>
            <a:r>
              <a:rPr lang="zh-CN" altLang="en-US" dirty="0"/>
              <a:t>语境可以是用户在搜索引擎中输入的查询词，</a:t>
            </a:r>
            <a:endParaRPr lang="en-US" altLang="zh-CN" dirty="0"/>
          </a:p>
          <a:p>
            <a:pPr lvl="2">
              <a:lnSpc>
                <a:spcPct val="100000"/>
              </a:lnSpc>
            </a:pPr>
            <a:r>
              <a:rPr lang="zh-CN" altLang="en-US" dirty="0"/>
              <a:t>也可以是用户正在读的网页，</a:t>
            </a:r>
            <a:endParaRPr lang="en-US" altLang="zh-CN" dirty="0"/>
          </a:p>
          <a:p>
            <a:pPr lvl="2">
              <a:lnSpc>
                <a:spcPct val="100000"/>
              </a:lnSpc>
            </a:pPr>
            <a:r>
              <a:rPr lang="zh-CN" altLang="en-US" dirty="0"/>
              <a:t>还可以是用户正在看的电影，等等。</a:t>
            </a:r>
            <a:endParaRPr lang="en-US" altLang="zh-CN" dirty="0"/>
          </a:p>
          <a:p>
            <a:pPr lvl="2">
              <a:lnSpc>
                <a:spcPct val="100000"/>
              </a:lnSpc>
            </a:pPr>
            <a:r>
              <a:rPr lang="zh-CN" altLang="en-US" dirty="0"/>
              <a:t>而用户相关的信息可能非常多也可能非常少。</a:t>
            </a:r>
            <a:endParaRPr lang="en-US" altLang="zh-CN" dirty="0"/>
          </a:p>
          <a:p>
            <a:pPr lvl="1">
              <a:lnSpc>
                <a:spcPct val="100000"/>
              </a:lnSpc>
            </a:pPr>
            <a:r>
              <a:rPr lang="zh-CN" altLang="en-US" dirty="0"/>
              <a:t>潜在广告的数量可能达到几十亿。因此，取决于对“最佳匹配”的定义，</a:t>
            </a:r>
            <a:endParaRPr lang="en-US" altLang="zh-CN" dirty="0"/>
          </a:p>
          <a:p>
            <a:pPr lvl="1">
              <a:lnSpc>
                <a:spcPct val="100000"/>
              </a:lnSpc>
            </a:pPr>
            <a:r>
              <a:rPr lang="zh-CN" altLang="en-US" dirty="0"/>
              <a:t>面临的挑战可能导致在复杂约束条件下的大规模优化和搜索问题。</a:t>
            </a:r>
            <a:endParaRPr lang="en-US" altLang="zh-CN" dirty="0">
              <a:ea typeface="宋体" pitchFamily="2" charset="-122"/>
            </a:endParaRPr>
          </a:p>
          <a:p>
            <a:pPr lvl="1">
              <a:buFont typeface="Wingdings" pitchFamily="2" charset="2"/>
              <a:buNone/>
            </a:pPr>
            <a:endParaRPr lang="en-US" altLang="zh-CN" dirty="0">
              <a:ea typeface="宋体" pitchFamily="2" charset="-122"/>
            </a:endParaRPr>
          </a:p>
        </p:txBody>
      </p:sp>
    </p:spTree>
    <p:extLst>
      <p:ext uri="{BB962C8B-B14F-4D97-AF65-F5344CB8AC3E}">
        <p14:creationId xmlns:p14="http://schemas.microsoft.com/office/powerpoint/2010/main" val="40159752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zh-CN" dirty="0"/>
              <a:t>1.2.6. </a:t>
            </a:r>
            <a:r>
              <a:rPr lang="zh-CN" altLang="en-US" dirty="0"/>
              <a:t>动态性</a:t>
            </a:r>
          </a:p>
        </p:txBody>
      </p:sp>
      <p:sp>
        <p:nvSpPr>
          <p:cNvPr id="3" name="Slide Number Placeholder 2"/>
          <p:cNvSpPr>
            <a:spLocks noGrp="1"/>
          </p:cNvSpPr>
          <p:nvPr>
            <p:ph type="sldNum" sz="quarter" idx="12"/>
          </p:nvPr>
        </p:nvSpPr>
        <p:spPr/>
        <p:txBody>
          <a:bodyPr/>
          <a:lstStyle/>
          <a:p>
            <a:pPr>
              <a:defRPr/>
            </a:pPr>
            <a:fld id="{BB709048-DDFC-44AC-AF4A-C3BB08A44D8F}" type="slidenum">
              <a:rPr lang="zh-CN" altLang="en-US"/>
              <a:pPr>
                <a:defRPr/>
              </a:pPr>
              <a:t>22</a:t>
            </a:fld>
            <a:endParaRPr lang="zh-CN" altLang="en-US"/>
          </a:p>
        </p:txBody>
      </p:sp>
      <p:sp>
        <p:nvSpPr>
          <p:cNvPr id="45060" name="Content Placeholder 3"/>
          <p:cNvSpPr>
            <a:spLocks noGrp="1"/>
          </p:cNvSpPr>
          <p:nvPr>
            <p:ph sz="quarter" idx="1"/>
          </p:nvPr>
        </p:nvSpPr>
        <p:spPr/>
        <p:txBody>
          <a:bodyPr/>
          <a:lstStyle/>
          <a:p>
            <a:pPr eaLnBrk="1" hangingPunct="1"/>
            <a:r>
              <a:rPr lang="zh-CN" altLang="en-US"/>
              <a:t>网络信息不断变化</a:t>
            </a:r>
            <a:endParaRPr lang="en-US" altLang="zh-CN"/>
          </a:p>
          <a:p>
            <a:pPr lvl="1" eaLnBrk="1" hangingPunct="1"/>
            <a:r>
              <a:rPr lang="zh-CN" altLang="en-US"/>
              <a:t>股票</a:t>
            </a:r>
            <a:endParaRPr lang="en-US" altLang="zh-CN"/>
          </a:p>
          <a:p>
            <a:pPr lvl="1" eaLnBrk="1" hangingPunct="1"/>
            <a:r>
              <a:rPr lang="zh-CN" altLang="en-US"/>
              <a:t>外汇牌价</a:t>
            </a:r>
            <a:endParaRPr lang="en-US" altLang="zh-CN"/>
          </a:p>
          <a:p>
            <a:pPr lvl="1" eaLnBrk="1" hangingPunct="1"/>
            <a:r>
              <a:rPr lang="zh-CN" altLang="en-US"/>
              <a:t>商品价格</a:t>
            </a:r>
            <a:endParaRPr lang="en-US" altLang="zh-CN"/>
          </a:p>
          <a:p>
            <a:pPr lvl="1" eaLnBrk="1" hangingPunct="1"/>
            <a:r>
              <a:rPr lang="zh-CN" altLang="en-US"/>
              <a:t>产品评论</a:t>
            </a:r>
            <a:endParaRPr lang="en-US" altLang="zh-CN"/>
          </a:p>
          <a:p>
            <a:pPr lvl="1" eaLnBrk="1" hangingPunct="1"/>
            <a:r>
              <a:rPr lang="zh-CN" altLang="en-US"/>
              <a:t>个人信息</a:t>
            </a:r>
            <a:endParaRPr lang="en-US" altLang="zh-CN"/>
          </a:p>
          <a:p>
            <a:pPr lvl="1" eaLnBrk="1" hangingPunct="1"/>
            <a:r>
              <a:rPr lang="zh-CN" altLang="en-US"/>
              <a:t>博客、微博</a:t>
            </a:r>
            <a:endParaRPr lang="en-US" altLang="zh-CN"/>
          </a:p>
          <a:p>
            <a:pPr lvl="1" eaLnBrk="1" hangingPunct="1"/>
            <a:r>
              <a:rPr lang="en-US" altLang="zh-CN"/>
              <a:t>… …</a:t>
            </a:r>
          </a:p>
          <a:p>
            <a:pPr lvl="1" eaLnBrk="1" hangingPunct="1"/>
            <a:endParaRPr lang="zh-CN" altLang="en-US"/>
          </a:p>
        </p:txBody>
      </p:sp>
    </p:spTree>
    <p:extLst>
      <p:ext uri="{BB962C8B-B14F-4D97-AF65-F5344CB8AC3E}">
        <p14:creationId xmlns:p14="http://schemas.microsoft.com/office/powerpoint/2010/main" val="3536140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数据的特点</a:t>
            </a:r>
          </a:p>
        </p:txBody>
      </p:sp>
      <p:sp>
        <p:nvSpPr>
          <p:cNvPr id="3" name="内容占位符 2"/>
          <p:cNvSpPr>
            <a:spLocks noGrp="1"/>
          </p:cNvSpPr>
          <p:nvPr>
            <p:ph idx="1"/>
          </p:nvPr>
        </p:nvSpPr>
        <p:spPr/>
        <p:txBody>
          <a:bodyPr/>
          <a:lstStyle/>
          <a:p>
            <a:pPr marL="0" indent="0">
              <a:buNone/>
            </a:pPr>
            <a:r>
              <a:rPr lang="en-US" altLang="zh-CN" dirty="0"/>
              <a:t>1.2.1. </a:t>
            </a:r>
            <a:r>
              <a:rPr lang="zh-CN" altLang="en-US" dirty="0"/>
              <a:t>数据量大，并且仍然在不断增长</a:t>
            </a:r>
            <a:endParaRPr lang="en-US" altLang="zh-CN" dirty="0"/>
          </a:p>
          <a:p>
            <a:pPr marL="0" indent="0">
              <a:buNone/>
            </a:pPr>
            <a:r>
              <a:rPr lang="en-US" altLang="zh-CN" dirty="0">
                <a:solidFill>
                  <a:srgbClr val="FF0000"/>
                </a:solidFill>
              </a:rPr>
              <a:t>1.2.2. </a:t>
            </a:r>
            <a:r>
              <a:rPr lang="zh-CN" altLang="en-US" dirty="0">
                <a:solidFill>
                  <a:srgbClr val="FF0000"/>
                </a:solidFill>
              </a:rPr>
              <a:t>存在各种类型的数据</a:t>
            </a:r>
            <a:endParaRPr lang="en-US" altLang="zh-CN" dirty="0">
              <a:solidFill>
                <a:srgbClr val="FF0000"/>
              </a:solidFill>
            </a:endParaRPr>
          </a:p>
          <a:p>
            <a:pPr marL="0" indent="0">
              <a:buNone/>
            </a:pPr>
            <a:r>
              <a:rPr lang="en-US" altLang="zh-CN" dirty="0"/>
              <a:t>1.2.3. </a:t>
            </a:r>
            <a:r>
              <a:rPr lang="zh-CN" altLang="en-US" dirty="0"/>
              <a:t>异构的信息：内容相同，形式不同</a:t>
            </a:r>
            <a:endParaRPr lang="en-US" altLang="zh-CN" dirty="0"/>
          </a:p>
          <a:p>
            <a:pPr marL="0" indent="0">
              <a:buNone/>
            </a:pPr>
            <a:r>
              <a:rPr lang="en-US" altLang="zh-CN" dirty="0"/>
              <a:t>1.2.4. </a:t>
            </a:r>
            <a:r>
              <a:rPr lang="zh-CN" altLang="en-US" dirty="0"/>
              <a:t>绝大部分信息是相连接的   图结构</a:t>
            </a:r>
            <a:endParaRPr lang="en-US" altLang="zh-CN" dirty="0"/>
          </a:p>
          <a:p>
            <a:pPr marL="0" indent="0">
              <a:buNone/>
            </a:pPr>
            <a:r>
              <a:rPr lang="en-US" altLang="zh-CN" dirty="0"/>
              <a:t>1.2.5. </a:t>
            </a:r>
            <a:r>
              <a:rPr lang="zh-CN" altLang="en-US" dirty="0"/>
              <a:t>噪音的存在</a:t>
            </a:r>
            <a:endParaRPr lang="en-US" altLang="zh-CN" dirty="0"/>
          </a:p>
          <a:p>
            <a:pPr marL="0" indent="0">
              <a:buNone/>
            </a:pPr>
            <a:r>
              <a:rPr lang="en-US" altLang="zh-CN" dirty="0"/>
              <a:t>1.2.6. </a:t>
            </a:r>
            <a:r>
              <a:rPr lang="zh-CN" altLang="en-US" dirty="0"/>
              <a:t>动态性</a:t>
            </a:r>
            <a:endParaRPr lang="en-US" altLang="zh-CN" dirty="0"/>
          </a:p>
          <a:p>
            <a:pPr marL="0" indent="0">
              <a:buNone/>
            </a:pP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en-US" altLang="zh-CN"/>
              <a:t>Web</a:t>
            </a:r>
            <a:r>
              <a:rPr lang="zh-CN" altLang="en-US"/>
              <a:t>数据特点</a:t>
            </a:r>
          </a:p>
        </p:txBody>
      </p:sp>
      <p:sp>
        <p:nvSpPr>
          <p:cNvPr id="47107" name="内容占位符 2"/>
          <p:cNvSpPr>
            <a:spLocks noGrp="1"/>
          </p:cNvSpPr>
          <p:nvPr>
            <p:ph sz="quarter" idx="1"/>
          </p:nvPr>
        </p:nvSpPr>
        <p:spPr/>
        <p:txBody>
          <a:bodyPr/>
          <a:lstStyle/>
          <a:p>
            <a:pPr>
              <a:lnSpc>
                <a:spcPct val="150000"/>
              </a:lnSpc>
            </a:pPr>
            <a:r>
              <a:rPr lang="zh-CN" altLang="en-US" dirty="0"/>
              <a:t>半结构化或无结构化</a:t>
            </a:r>
            <a:endParaRPr lang="en-US" altLang="zh-CN" dirty="0"/>
          </a:p>
          <a:p>
            <a:pPr>
              <a:lnSpc>
                <a:spcPct val="150000"/>
              </a:lnSpc>
            </a:pPr>
            <a:r>
              <a:rPr lang="zh-CN" altLang="en-US" dirty="0"/>
              <a:t>非规范化，</a:t>
            </a:r>
            <a:r>
              <a:rPr lang="en-US" altLang="zh-CN" dirty="0"/>
              <a:t>Web</a:t>
            </a:r>
            <a:r>
              <a:rPr lang="zh-CN" altLang="en-US" dirty="0"/>
              <a:t>的开放性和用户的随意性使得信息资源的质量无法得到保证，其中可能包含一些各种各样的内容及自定义词汇等格式自由的数据</a:t>
            </a:r>
            <a:endParaRPr lang="en-US" altLang="zh-CN" dirty="0"/>
          </a:p>
          <a:p>
            <a:pPr>
              <a:lnSpc>
                <a:spcPct val="150000"/>
              </a:lnSpc>
            </a:pPr>
            <a:r>
              <a:rPr lang="zh-CN" altLang="en-US" dirty="0"/>
              <a:t>数据格式随意，机器难以自动处理</a:t>
            </a:r>
          </a:p>
        </p:txBody>
      </p:sp>
      <p:sp>
        <p:nvSpPr>
          <p:cNvPr id="4" name="灯片编号占位符 3"/>
          <p:cNvSpPr>
            <a:spLocks noGrp="1"/>
          </p:cNvSpPr>
          <p:nvPr>
            <p:ph type="sldNum" sz="quarter" idx="12"/>
          </p:nvPr>
        </p:nvSpPr>
        <p:spPr/>
        <p:txBody>
          <a:bodyPr/>
          <a:lstStyle/>
          <a:p>
            <a:pPr>
              <a:defRPr/>
            </a:pPr>
            <a:fld id="{E0495A4D-D5BE-4CC6-942D-B39CB2D05B13}" type="slidenum">
              <a:rPr lang="zh-CN" altLang="en-US" smtClean="0"/>
              <a:pPr>
                <a:defRPr/>
              </a:pPr>
              <a:t>24</a:t>
            </a:fld>
            <a:endParaRPr lang="zh-CN" altLang="en-US"/>
          </a:p>
        </p:txBody>
      </p:sp>
    </p:spTree>
    <p:extLst>
      <p:ext uri="{BB962C8B-B14F-4D97-AF65-F5344CB8AC3E}">
        <p14:creationId xmlns:p14="http://schemas.microsoft.com/office/powerpoint/2010/main" val="3989974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EC67FA-F3E4-4907-9CB3-4A215BBD7C37}"/>
              </a:ext>
            </a:extLst>
          </p:cNvPr>
          <p:cNvSpPr>
            <a:spLocks noGrp="1"/>
          </p:cNvSpPr>
          <p:nvPr>
            <p:ph type="title"/>
          </p:nvPr>
        </p:nvSpPr>
        <p:spPr/>
        <p:txBody>
          <a:bodyPr/>
          <a:lstStyle/>
          <a:p>
            <a:r>
              <a:rPr lang="zh-CN" altLang="en-US" dirty="0"/>
              <a:t>二、</a:t>
            </a:r>
            <a:r>
              <a:rPr lang="en-US" altLang="zh-CN" dirty="0"/>
              <a:t>Web</a:t>
            </a:r>
            <a:r>
              <a:rPr lang="zh-CN" altLang="en-US" dirty="0"/>
              <a:t>数据管理</a:t>
            </a:r>
          </a:p>
        </p:txBody>
      </p:sp>
      <p:sp>
        <p:nvSpPr>
          <p:cNvPr id="3" name="内容占位符 2">
            <a:extLst>
              <a:ext uri="{FF2B5EF4-FFF2-40B4-BE49-F238E27FC236}">
                <a16:creationId xmlns:a16="http://schemas.microsoft.com/office/drawing/2014/main" id="{27A5B8C2-8668-4301-9A61-461E4B1DCBF5}"/>
              </a:ext>
            </a:extLst>
          </p:cNvPr>
          <p:cNvSpPr>
            <a:spLocks noGrp="1"/>
          </p:cNvSpPr>
          <p:nvPr>
            <p:ph idx="1"/>
          </p:nvPr>
        </p:nvSpPr>
        <p:spPr/>
        <p:txBody>
          <a:bodyPr/>
          <a:lstStyle/>
          <a:p>
            <a:pPr>
              <a:lnSpc>
                <a:spcPct val="150000"/>
              </a:lnSpc>
            </a:pPr>
            <a:r>
              <a:rPr lang="zh-CN" altLang="en-US" dirty="0"/>
              <a:t>定义：</a:t>
            </a:r>
            <a:r>
              <a:rPr lang="en-US" altLang="zh-CN" dirty="0"/>
              <a:t>web</a:t>
            </a:r>
            <a:r>
              <a:rPr lang="zh-CN" altLang="en-US" dirty="0"/>
              <a:t>数据管理</a:t>
            </a:r>
            <a:endParaRPr lang="en-US" altLang="zh-CN" dirty="0"/>
          </a:p>
          <a:p>
            <a:pPr lvl="1">
              <a:lnSpc>
                <a:spcPct val="150000"/>
              </a:lnSpc>
            </a:pPr>
            <a:r>
              <a:rPr lang="zh-CN" altLang="en-US" dirty="0"/>
              <a:t>在</a:t>
            </a:r>
            <a:r>
              <a:rPr lang="en-US" altLang="zh-CN" dirty="0"/>
              <a:t>Web</a:t>
            </a:r>
            <a:r>
              <a:rPr lang="zh-CN" altLang="en-US" dirty="0"/>
              <a:t>环境下，</a:t>
            </a:r>
            <a:endParaRPr lang="en-US" altLang="zh-CN" dirty="0"/>
          </a:p>
          <a:p>
            <a:pPr lvl="1">
              <a:lnSpc>
                <a:spcPct val="150000"/>
              </a:lnSpc>
            </a:pPr>
            <a:r>
              <a:rPr lang="zh-CN" altLang="en-US" dirty="0"/>
              <a:t>对复杂信息的有效组织与集成，</a:t>
            </a:r>
            <a:endParaRPr lang="en-US" altLang="zh-CN" dirty="0"/>
          </a:p>
          <a:p>
            <a:pPr lvl="1">
              <a:lnSpc>
                <a:spcPct val="150000"/>
              </a:lnSpc>
            </a:pPr>
            <a:r>
              <a:rPr lang="zh-CN" altLang="en-US" dirty="0"/>
              <a:t>方便而准确的信息</a:t>
            </a:r>
            <a:endParaRPr lang="en-US" altLang="zh-CN" dirty="0"/>
          </a:p>
          <a:p>
            <a:pPr lvl="2">
              <a:lnSpc>
                <a:spcPct val="150000"/>
              </a:lnSpc>
            </a:pPr>
            <a:r>
              <a:rPr lang="zh-CN" altLang="en-US" dirty="0"/>
              <a:t>查询</a:t>
            </a:r>
            <a:endParaRPr lang="en-US" altLang="zh-CN" dirty="0"/>
          </a:p>
          <a:p>
            <a:pPr lvl="2">
              <a:lnSpc>
                <a:spcPct val="150000"/>
              </a:lnSpc>
            </a:pPr>
            <a:r>
              <a:rPr lang="zh-CN" altLang="en-US" dirty="0"/>
              <a:t>集成</a:t>
            </a:r>
            <a:endParaRPr lang="en-US" altLang="zh-CN" dirty="0"/>
          </a:p>
          <a:p>
            <a:pPr lvl="2">
              <a:lnSpc>
                <a:spcPct val="150000"/>
              </a:lnSpc>
            </a:pPr>
            <a:r>
              <a:rPr lang="zh-CN" altLang="en-US" dirty="0"/>
              <a:t>发布</a:t>
            </a:r>
          </a:p>
          <a:p>
            <a:endParaRPr lang="zh-CN" altLang="en-US" dirty="0"/>
          </a:p>
        </p:txBody>
      </p:sp>
    </p:spTree>
    <p:extLst>
      <p:ext uri="{BB962C8B-B14F-4D97-AF65-F5344CB8AC3E}">
        <p14:creationId xmlns:p14="http://schemas.microsoft.com/office/powerpoint/2010/main" val="1661867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90097-F365-4811-9662-05488D5B4952}"/>
              </a:ext>
            </a:extLst>
          </p:cNvPr>
          <p:cNvSpPr>
            <a:spLocks noGrp="1"/>
          </p:cNvSpPr>
          <p:nvPr>
            <p:ph type="title"/>
          </p:nvPr>
        </p:nvSpPr>
        <p:spPr/>
        <p:txBody>
          <a:bodyPr/>
          <a:lstStyle/>
          <a:p>
            <a:r>
              <a:rPr lang="zh-CN" altLang="en-US" dirty="0"/>
              <a:t>三、</a:t>
            </a:r>
            <a:r>
              <a:rPr lang="en-US" altLang="zh-CN" dirty="0"/>
              <a:t>Web</a:t>
            </a:r>
            <a:r>
              <a:rPr lang="zh-CN" altLang="en-US" dirty="0"/>
              <a:t>数据管理的内容</a:t>
            </a:r>
          </a:p>
        </p:txBody>
      </p:sp>
      <p:sp>
        <p:nvSpPr>
          <p:cNvPr id="3" name="内容占位符 2">
            <a:extLst>
              <a:ext uri="{FF2B5EF4-FFF2-40B4-BE49-F238E27FC236}">
                <a16:creationId xmlns:a16="http://schemas.microsoft.com/office/drawing/2014/main" id="{3B0C9352-0585-463E-9FAB-EAC9A9E3A98D}"/>
              </a:ext>
            </a:extLst>
          </p:cNvPr>
          <p:cNvSpPr>
            <a:spLocks noGrp="1"/>
          </p:cNvSpPr>
          <p:nvPr>
            <p:ph idx="1"/>
          </p:nvPr>
        </p:nvSpPr>
        <p:spPr/>
        <p:txBody>
          <a:bodyPr/>
          <a:lstStyle/>
          <a:p>
            <a:r>
              <a:rPr lang="en-US" altLang="zh-CN" dirty="0"/>
              <a:t>3.1</a:t>
            </a:r>
            <a:r>
              <a:rPr lang="zh-CN" altLang="en-US" dirty="0"/>
              <a:t>、</a:t>
            </a:r>
            <a:r>
              <a:rPr lang="en-US" altLang="zh-CN" dirty="0"/>
              <a:t>Web</a:t>
            </a:r>
            <a:r>
              <a:rPr lang="zh-CN" altLang="en-US" dirty="0"/>
              <a:t>数据获取</a:t>
            </a:r>
            <a:endParaRPr lang="en-US" altLang="zh-CN" dirty="0"/>
          </a:p>
          <a:p>
            <a:r>
              <a:rPr lang="en-US" altLang="zh-CN" dirty="0"/>
              <a:t>3.2</a:t>
            </a:r>
            <a:r>
              <a:rPr lang="zh-CN" altLang="en-US" dirty="0"/>
              <a:t>、</a:t>
            </a:r>
            <a:r>
              <a:rPr lang="en-US" altLang="zh-CN" dirty="0"/>
              <a:t>Web</a:t>
            </a:r>
            <a:r>
              <a:rPr lang="zh-CN" altLang="en-US" dirty="0"/>
              <a:t>数据管理中的数据组织</a:t>
            </a:r>
            <a:endParaRPr lang="en-US" altLang="zh-CN" dirty="0"/>
          </a:p>
          <a:p>
            <a:r>
              <a:rPr lang="en-US" altLang="zh-CN" dirty="0"/>
              <a:t>3.3</a:t>
            </a:r>
            <a:r>
              <a:rPr lang="zh-CN" altLang="en-US" dirty="0"/>
              <a:t>、</a:t>
            </a:r>
            <a:r>
              <a:rPr lang="en-US" altLang="zh-CN" dirty="0"/>
              <a:t>Web</a:t>
            </a:r>
            <a:r>
              <a:rPr lang="zh-CN" altLang="en-US" dirty="0"/>
              <a:t>上的信息集成</a:t>
            </a:r>
            <a:endParaRPr lang="en-US" altLang="zh-CN" dirty="0"/>
          </a:p>
          <a:p>
            <a:r>
              <a:rPr lang="en-US" altLang="zh-CN" dirty="0"/>
              <a:t>3.4</a:t>
            </a:r>
            <a:r>
              <a:rPr lang="zh-CN" altLang="en-US" dirty="0"/>
              <a:t>、</a:t>
            </a:r>
            <a:r>
              <a:rPr lang="en-US" altLang="zh-CN" dirty="0"/>
              <a:t>Web</a:t>
            </a:r>
            <a:r>
              <a:rPr lang="zh-CN" altLang="en-US" dirty="0"/>
              <a:t>查询</a:t>
            </a:r>
            <a:endParaRPr lang="en-US" altLang="zh-CN" dirty="0"/>
          </a:p>
          <a:p>
            <a:r>
              <a:rPr lang="en-US" altLang="zh-CN" dirty="0"/>
              <a:t>3.5</a:t>
            </a:r>
            <a:r>
              <a:rPr lang="zh-CN" altLang="en-US" dirty="0"/>
              <a:t>、</a:t>
            </a:r>
            <a:r>
              <a:rPr lang="en-US" altLang="zh-CN" dirty="0"/>
              <a:t>Web</a:t>
            </a:r>
            <a:r>
              <a:rPr lang="zh-CN" altLang="en-US" dirty="0"/>
              <a:t>信息发布</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862810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dirty="0"/>
              <a:t>3.1</a:t>
            </a:r>
            <a:r>
              <a:rPr lang="zh-CN" altLang="en-US" dirty="0"/>
              <a:t>、</a:t>
            </a:r>
            <a:r>
              <a:rPr lang="en-US" altLang="zh-CN" dirty="0"/>
              <a:t>Web</a:t>
            </a:r>
            <a:r>
              <a:rPr lang="zh-CN" altLang="en-US" dirty="0"/>
              <a:t>数据获取</a:t>
            </a:r>
          </a:p>
        </p:txBody>
      </p:sp>
      <p:sp>
        <p:nvSpPr>
          <p:cNvPr id="52227" name="内容占位符 2"/>
          <p:cNvSpPr>
            <a:spLocks noGrp="1"/>
          </p:cNvSpPr>
          <p:nvPr>
            <p:ph sz="quarter" idx="1"/>
          </p:nvPr>
        </p:nvSpPr>
        <p:spPr/>
        <p:txBody>
          <a:bodyPr>
            <a:normAutofit/>
          </a:bodyPr>
          <a:lstStyle/>
          <a:p>
            <a:pPr lvl="1">
              <a:lnSpc>
                <a:spcPct val="150000"/>
              </a:lnSpc>
            </a:pPr>
            <a:r>
              <a:rPr lang="zh-CN" altLang="en-US" dirty="0"/>
              <a:t>通过机器学习发现</a:t>
            </a:r>
            <a:r>
              <a:rPr lang="en-US" altLang="zh-CN" dirty="0"/>
              <a:t>Web</a:t>
            </a:r>
            <a:r>
              <a:rPr lang="zh-CN" altLang="en-US" dirty="0"/>
              <a:t>上的信息结构或模式</a:t>
            </a:r>
            <a:endParaRPr lang="en-US" altLang="zh-CN" dirty="0"/>
          </a:p>
          <a:p>
            <a:pPr lvl="1">
              <a:lnSpc>
                <a:spcPct val="150000"/>
              </a:lnSpc>
            </a:pPr>
            <a:r>
              <a:rPr lang="zh-CN" altLang="en-US" dirty="0"/>
              <a:t>数据抽取</a:t>
            </a:r>
            <a:endParaRPr lang="en-US" altLang="zh-CN" dirty="0"/>
          </a:p>
          <a:p>
            <a:pPr lvl="2">
              <a:lnSpc>
                <a:spcPct val="150000"/>
              </a:lnSpc>
            </a:pPr>
            <a:r>
              <a:rPr lang="zh-CN" altLang="en-US" dirty="0"/>
              <a:t>全自动，半自动，手动</a:t>
            </a:r>
            <a:endParaRPr lang="en-US" altLang="zh-CN" dirty="0"/>
          </a:p>
          <a:p>
            <a:pPr lvl="1">
              <a:lnSpc>
                <a:spcPct val="150000"/>
              </a:lnSpc>
            </a:pPr>
            <a:r>
              <a:rPr lang="zh-CN" altLang="en-US" dirty="0"/>
              <a:t>网络爬虫</a:t>
            </a:r>
          </a:p>
          <a:p>
            <a:endParaRPr lang="en-US" altLang="zh-CN" dirty="0"/>
          </a:p>
        </p:txBody>
      </p:sp>
      <p:sp>
        <p:nvSpPr>
          <p:cNvPr id="4" name="灯片编号占位符 3"/>
          <p:cNvSpPr>
            <a:spLocks noGrp="1"/>
          </p:cNvSpPr>
          <p:nvPr>
            <p:ph type="sldNum" sz="quarter" idx="12"/>
          </p:nvPr>
        </p:nvSpPr>
        <p:spPr/>
        <p:txBody>
          <a:bodyPr/>
          <a:lstStyle/>
          <a:p>
            <a:pPr>
              <a:defRPr/>
            </a:pPr>
            <a:fld id="{D4192AD0-0A54-4D92-9928-39EFC7A17308}" type="slidenum">
              <a:rPr lang="zh-CN" altLang="en-US" smtClean="0"/>
              <a:pPr>
                <a:defRPr/>
              </a:pPr>
              <a:t>27</a:t>
            </a:fld>
            <a:endParaRPr lang="zh-CN" altLang="en-US"/>
          </a:p>
        </p:txBody>
      </p:sp>
    </p:spTree>
    <p:extLst>
      <p:ext uri="{BB962C8B-B14F-4D97-AF65-F5344CB8AC3E}">
        <p14:creationId xmlns:p14="http://schemas.microsoft.com/office/powerpoint/2010/main" val="3878437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C109C-14EB-4D31-8653-B72862A59F13}"/>
              </a:ext>
            </a:extLst>
          </p:cNvPr>
          <p:cNvSpPr>
            <a:spLocks noGrp="1"/>
          </p:cNvSpPr>
          <p:nvPr>
            <p:ph type="title"/>
          </p:nvPr>
        </p:nvSpPr>
        <p:spPr/>
        <p:txBody>
          <a:bodyPr/>
          <a:lstStyle/>
          <a:p>
            <a:r>
              <a:rPr lang="en-US" altLang="zh-CN" dirty="0"/>
              <a:t>3.2</a:t>
            </a:r>
            <a:r>
              <a:rPr lang="zh-CN" altLang="en-US" dirty="0"/>
              <a:t>、</a:t>
            </a:r>
            <a:r>
              <a:rPr lang="en-US" altLang="zh-CN" dirty="0"/>
              <a:t>Web</a:t>
            </a:r>
            <a:r>
              <a:rPr lang="zh-CN" altLang="en-US" dirty="0"/>
              <a:t>数据管理中的数据组织：</a:t>
            </a:r>
          </a:p>
        </p:txBody>
      </p:sp>
      <p:sp>
        <p:nvSpPr>
          <p:cNvPr id="3" name="内容占位符 2">
            <a:extLst>
              <a:ext uri="{FF2B5EF4-FFF2-40B4-BE49-F238E27FC236}">
                <a16:creationId xmlns:a16="http://schemas.microsoft.com/office/drawing/2014/main" id="{4BE9926E-6989-476A-AF5C-23878B87AA56}"/>
              </a:ext>
            </a:extLst>
          </p:cNvPr>
          <p:cNvSpPr>
            <a:spLocks noGrp="1"/>
          </p:cNvSpPr>
          <p:nvPr>
            <p:ph idx="1"/>
          </p:nvPr>
        </p:nvSpPr>
        <p:spPr/>
        <p:txBody>
          <a:bodyPr>
            <a:normAutofit fontScale="92500" lnSpcReduction="20000"/>
          </a:bodyPr>
          <a:lstStyle/>
          <a:p>
            <a:pPr lvl="1">
              <a:lnSpc>
                <a:spcPct val="150000"/>
              </a:lnSpc>
            </a:pPr>
            <a:r>
              <a:rPr lang="zh-CN" altLang="en-US" dirty="0"/>
              <a:t>研究</a:t>
            </a:r>
            <a:r>
              <a:rPr lang="en-US" altLang="zh-CN" dirty="0"/>
              <a:t>Web</a:t>
            </a:r>
            <a:r>
              <a:rPr lang="zh-CN" altLang="en-US" dirty="0"/>
              <a:t>信息的特点，找出适合</a:t>
            </a:r>
            <a:r>
              <a:rPr lang="en-US" altLang="zh-CN" dirty="0"/>
              <a:t>Web</a:t>
            </a:r>
            <a:r>
              <a:rPr lang="zh-CN" altLang="en-US" dirty="0"/>
              <a:t>信息的合理组织模式，</a:t>
            </a:r>
            <a:endParaRPr lang="en-US" altLang="zh-CN" dirty="0"/>
          </a:p>
          <a:p>
            <a:pPr lvl="1">
              <a:lnSpc>
                <a:spcPct val="150000"/>
              </a:lnSpc>
            </a:pPr>
            <a:r>
              <a:rPr lang="zh-CN" altLang="en-US" dirty="0"/>
              <a:t>半结构化数据模式</a:t>
            </a:r>
            <a:endParaRPr lang="en-US" altLang="zh-CN" dirty="0"/>
          </a:p>
          <a:p>
            <a:pPr lvl="2">
              <a:lnSpc>
                <a:spcPct val="150000"/>
              </a:lnSpc>
            </a:pPr>
            <a:r>
              <a:rPr lang="en-US" altLang="zh-CN" dirty="0"/>
              <a:t>XML</a:t>
            </a:r>
          </a:p>
          <a:p>
            <a:pPr lvl="2">
              <a:lnSpc>
                <a:spcPct val="150000"/>
              </a:lnSpc>
            </a:pPr>
            <a:r>
              <a:rPr lang="en-US" altLang="zh-CN" dirty="0"/>
              <a:t>JSON      JavaScript Object Notation, JS </a:t>
            </a:r>
            <a:r>
              <a:rPr lang="zh-CN" altLang="en-US" dirty="0"/>
              <a:t>对象简谱</a:t>
            </a:r>
            <a:endParaRPr lang="en-US" altLang="zh-CN" dirty="0"/>
          </a:p>
          <a:p>
            <a:pPr lvl="2">
              <a:lnSpc>
                <a:spcPct val="150000"/>
              </a:lnSpc>
            </a:pPr>
            <a:r>
              <a:rPr lang="en-US" altLang="zh-CN" dirty="0"/>
              <a:t>CSV</a:t>
            </a:r>
          </a:p>
          <a:p>
            <a:pPr lvl="1">
              <a:lnSpc>
                <a:spcPct val="150000"/>
              </a:lnSpc>
            </a:pPr>
            <a:r>
              <a:rPr lang="zh-CN" altLang="en-US" dirty="0"/>
              <a:t>信息检索数据结</a:t>
            </a:r>
            <a:endParaRPr lang="en-US" altLang="zh-CN" dirty="0"/>
          </a:p>
          <a:p>
            <a:pPr lvl="2">
              <a:lnSpc>
                <a:spcPct val="150000"/>
              </a:lnSpc>
            </a:pPr>
            <a:r>
              <a:rPr lang="zh-CN" altLang="en-US" dirty="0"/>
              <a:t>非关系型数据库</a:t>
            </a:r>
            <a:endParaRPr lang="en-US" altLang="zh-CN" dirty="0"/>
          </a:p>
          <a:p>
            <a:pPr lvl="2">
              <a:lnSpc>
                <a:spcPct val="150000"/>
              </a:lnSpc>
            </a:pPr>
            <a:r>
              <a:rPr lang="zh-CN" altLang="en-US" dirty="0"/>
              <a:t>倒排表</a:t>
            </a:r>
            <a:endParaRPr lang="en-US" altLang="zh-CN" dirty="0"/>
          </a:p>
          <a:p>
            <a:pPr lvl="1">
              <a:lnSpc>
                <a:spcPct val="150000"/>
              </a:lnSpc>
            </a:pPr>
            <a:r>
              <a:rPr lang="zh-CN" altLang="en-US" dirty="0"/>
              <a:t>数据库</a:t>
            </a:r>
          </a:p>
        </p:txBody>
      </p:sp>
    </p:spTree>
    <p:extLst>
      <p:ext uri="{BB962C8B-B14F-4D97-AF65-F5344CB8AC3E}">
        <p14:creationId xmlns:p14="http://schemas.microsoft.com/office/powerpoint/2010/main" val="3294006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a:t>
            </a:r>
            <a:r>
              <a:rPr lang="zh-CN" altLang="en-US" dirty="0"/>
              <a:t>、</a:t>
            </a:r>
            <a:r>
              <a:rPr lang="en-US" altLang="zh-CN" dirty="0"/>
              <a:t>Web</a:t>
            </a:r>
            <a:r>
              <a:rPr lang="zh-CN" altLang="en-US" dirty="0"/>
              <a:t>上的信息集成：</a:t>
            </a:r>
          </a:p>
        </p:txBody>
      </p:sp>
      <p:sp>
        <p:nvSpPr>
          <p:cNvPr id="3" name="内容占位符 2"/>
          <p:cNvSpPr>
            <a:spLocks noGrp="1"/>
          </p:cNvSpPr>
          <p:nvPr>
            <p:ph idx="1"/>
          </p:nvPr>
        </p:nvSpPr>
        <p:spPr/>
        <p:txBody>
          <a:bodyPr/>
          <a:lstStyle/>
          <a:p>
            <a:pPr lvl="1">
              <a:lnSpc>
                <a:spcPct val="150000"/>
              </a:lnSpc>
            </a:pPr>
            <a:r>
              <a:rPr lang="zh-CN" altLang="en-US" dirty="0"/>
              <a:t>是</a:t>
            </a:r>
            <a:r>
              <a:rPr lang="en-US" altLang="zh-CN" dirty="0"/>
              <a:t>Web</a:t>
            </a:r>
            <a:r>
              <a:rPr lang="zh-CN" altLang="en-US" dirty="0"/>
              <a:t>数据管理的最现实问题。</a:t>
            </a:r>
            <a:r>
              <a:rPr lang="en-US" altLang="zh-CN" dirty="0"/>
              <a:t>Web</a:t>
            </a:r>
            <a:r>
              <a:rPr lang="zh-CN" altLang="en-US" dirty="0"/>
              <a:t>上诸多数据源中的信息如何构成一个为用户可用的整体，是目前很多应用亟待解决的问题</a:t>
            </a:r>
            <a:endParaRPr lang="en-US" altLang="zh-CN" dirty="0"/>
          </a:p>
          <a:p>
            <a:endParaRPr lang="zh-CN" altLang="en-US" dirty="0"/>
          </a:p>
        </p:txBody>
      </p:sp>
    </p:spTree>
    <p:extLst>
      <p:ext uri="{BB962C8B-B14F-4D97-AF65-F5344CB8AC3E}">
        <p14:creationId xmlns:p14="http://schemas.microsoft.com/office/powerpoint/2010/main" val="1692514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28C04-8699-4A0C-B9FF-BE1AD0B10CD4}"/>
              </a:ext>
            </a:extLst>
          </p:cNvPr>
          <p:cNvSpPr>
            <a:spLocks noGrp="1"/>
          </p:cNvSpPr>
          <p:nvPr>
            <p:ph type="title"/>
          </p:nvPr>
        </p:nvSpPr>
        <p:spPr/>
        <p:txBody>
          <a:bodyPr>
            <a:normAutofit/>
          </a:bodyPr>
          <a:lstStyle/>
          <a:p>
            <a:r>
              <a:rPr lang="zh-CN" altLang="en-US" dirty="0"/>
              <a:t>一、</a:t>
            </a:r>
            <a:r>
              <a:rPr lang="en-US" altLang="zh-CN" dirty="0"/>
              <a:t> web </a:t>
            </a:r>
            <a:r>
              <a:rPr lang="zh-CN" altLang="en-US" dirty="0"/>
              <a:t>数据</a:t>
            </a:r>
            <a:r>
              <a:rPr lang="en-US" altLang="zh-CN" dirty="0"/>
              <a:t>      </a:t>
            </a:r>
            <a:r>
              <a:rPr lang="en-US" altLang="zh-CN" sz="3200" dirty="0"/>
              <a:t>1.1  WWW</a:t>
            </a:r>
            <a:r>
              <a:rPr lang="zh-CN" altLang="en-US" sz="3200" dirty="0"/>
              <a:t>概述</a:t>
            </a:r>
          </a:p>
        </p:txBody>
      </p:sp>
      <p:sp>
        <p:nvSpPr>
          <p:cNvPr id="3" name="内容占位符 2">
            <a:extLst>
              <a:ext uri="{FF2B5EF4-FFF2-40B4-BE49-F238E27FC236}">
                <a16:creationId xmlns:a16="http://schemas.microsoft.com/office/drawing/2014/main" id="{868EFA0F-B4F5-48AA-B45F-29617F375222}"/>
              </a:ext>
            </a:extLst>
          </p:cNvPr>
          <p:cNvSpPr>
            <a:spLocks noGrp="1"/>
          </p:cNvSpPr>
          <p:nvPr>
            <p:ph idx="1"/>
          </p:nvPr>
        </p:nvSpPr>
        <p:spPr/>
        <p:txBody>
          <a:bodyPr/>
          <a:lstStyle/>
          <a:p>
            <a:r>
              <a:rPr lang="zh-CN" altLang="en-US" dirty="0"/>
              <a:t>万维网</a:t>
            </a:r>
            <a:r>
              <a:rPr lang="en-US" altLang="zh-CN" i="1" dirty="0"/>
              <a:t>WWW</a:t>
            </a:r>
            <a:r>
              <a:rPr lang="zh-CN" altLang="en-US" dirty="0"/>
              <a:t>是</a:t>
            </a:r>
            <a:r>
              <a:rPr lang="en-US" altLang="zh-CN" dirty="0"/>
              <a:t>World Wide Web</a:t>
            </a:r>
            <a:r>
              <a:rPr lang="zh-CN" altLang="en-US" dirty="0"/>
              <a:t>的简称</a:t>
            </a:r>
            <a:endParaRPr lang="en-US" altLang="zh-CN" dirty="0"/>
          </a:p>
          <a:p>
            <a:r>
              <a:rPr lang="zh-CN" altLang="en-US" dirty="0"/>
              <a:t>起源</a:t>
            </a:r>
            <a:endParaRPr lang="en-US" altLang="zh-CN" dirty="0"/>
          </a:p>
          <a:p>
            <a:pPr lvl="1"/>
            <a:r>
              <a:rPr lang="zh-CN" altLang="en-US" dirty="0"/>
              <a:t>起始于</a:t>
            </a:r>
            <a:r>
              <a:rPr lang="en-US" altLang="zh-CN" dirty="0"/>
              <a:t>1990</a:t>
            </a:r>
            <a:r>
              <a:rPr lang="zh-CN" altLang="en-US" dirty="0"/>
              <a:t>年，创始人是欧洲粒子物理研究所的</a:t>
            </a:r>
            <a:r>
              <a:rPr lang="en-US" altLang="zh-CN" dirty="0"/>
              <a:t>Tim Berners-Lee</a:t>
            </a:r>
            <a:r>
              <a:rPr lang="zh-CN" altLang="en-US" dirty="0"/>
              <a:t>等，最初目的是为了便于世界各地的物理学家交流研究成果</a:t>
            </a:r>
          </a:p>
          <a:p>
            <a:r>
              <a:rPr lang="en-US" altLang="zh-CN" dirty="0"/>
              <a:t>Web</a:t>
            </a:r>
            <a:r>
              <a:rPr lang="zh-CN" altLang="en-US" dirty="0"/>
              <a:t>数据</a:t>
            </a:r>
            <a:endParaRPr lang="en-US" altLang="zh-CN" dirty="0"/>
          </a:p>
          <a:p>
            <a:pPr lvl="1"/>
            <a:r>
              <a:rPr lang="zh-CN" altLang="en-US" dirty="0"/>
              <a:t>格式  </a:t>
            </a:r>
            <a:r>
              <a:rPr lang="en-US" altLang="zh-CN" dirty="0"/>
              <a:t>HTML</a:t>
            </a:r>
          </a:p>
          <a:p>
            <a:pPr lvl="2"/>
            <a:r>
              <a:rPr lang="en-US" altLang="zh-CN" dirty="0"/>
              <a:t>《Web</a:t>
            </a:r>
            <a:r>
              <a:rPr lang="zh-CN" altLang="en-US" dirty="0"/>
              <a:t>技术</a:t>
            </a:r>
            <a:r>
              <a:rPr lang="en-US" altLang="zh-CN" dirty="0"/>
              <a:t>》</a:t>
            </a:r>
            <a:r>
              <a:rPr lang="zh-CN" altLang="en-US" dirty="0"/>
              <a:t> 课程</a:t>
            </a:r>
            <a:endParaRPr lang="en-US" altLang="zh-CN" dirty="0"/>
          </a:p>
          <a:p>
            <a:pPr lvl="1"/>
            <a:r>
              <a:rPr lang="zh-CN" altLang="en-US" dirty="0"/>
              <a:t>传输协议  </a:t>
            </a:r>
            <a:r>
              <a:rPr lang="en-US" altLang="zh-CN" dirty="0"/>
              <a:t>HTTP</a:t>
            </a:r>
          </a:p>
          <a:p>
            <a:pPr lvl="1"/>
            <a:r>
              <a:rPr lang="zh-CN" altLang="en-US" dirty="0"/>
              <a:t>转码软件   浏览器</a:t>
            </a:r>
            <a:endParaRPr lang="en-US" altLang="zh-CN" dirty="0"/>
          </a:p>
          <a:p>
            <a:endParaRPr lang="zh-CN" altLang="en-US" dirty="0"/>
          </a:p>
        </p:txBody>
      </p:sp>
    </p:spTree>
    <p:extLst>
      <p:ext uri="{BB962C8B-B14F-4D97-AF65-F5344CB8AC3E}">
        <p14:creationId xmlns:p14="http://schemas.microsoft.com/office/powerpoint/2010/main" val="3209928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a:ea typeface="宋体" pitchFamily="2" charset="-122"/>
              </a:rPr>
              <a:t>Extracting structured data</a:t>
            </a:r>
          </a:p>
        </p:txBody>
      </p:sp>
      <p:pic>
        <p:nvPicPr>
          <p:cNvPr id="31747" name="Picture 4" descr="fatl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1300163"/>
            <a:ext cx="6629400" cy="522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5"/>
          <p:cNvSpPr txBox="1">
            <a:spLocks noChangeArrowheads="1"/>
          </p:cNvSpPr>
          <p:nvPr/>
        </p:nvSpPr>
        <p:spPr bwMode="auto">
          <a:xfrm>
            <a:off x="2117726" y="6432550"/>
            <a:ext cx="2493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ea typeface="宋体" pitchFamily="2" charset="-122"/>
              </a:rPr>
              <a:t>http://www.fatlens.com</a:t>
            </a:r>
          </a:p>
        </p:txBody>
      </p:sp>
    </p:spTree>
    <p:extLst>
      <p:ext uri="{BB962C8B-B14F-4D97-AF65-F5344CB8AC3E}">
        <p14:creationId xmlns:p14="http://schemas.microsoft.com/office/powerpoint/2010/main" val="88457506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a:ea typeface="宋体" pitchFamily="2" charset="-122"/>
              </a:rPr>
              <a:t>Extracting Structured Data</a:t>
            </a:r>
          </a:p>
        </p:txBody>
      </p:sp>
      <p:pic>
        <p:nvPicPr>
          <p:cNvPr id="32771" name="Picture 193" descr="simplyhired-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371601"/>
            <a:ext cx="822960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194" descr="simplyhired-resul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286000"/>
            <a:ext cx="8229600" cy="357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195"/>
          <p:cNvSpPr txBox="1">
            <a:spLocks noChangeArrowheads="1"/>
          </p:cNvSpPr>
          <p:nvPr/>
        </p:nvSpPr>
        <p:spPr bwMode="auto">
          <a:xfrm>
            <a:off x="2133600" y="6537326"/>
            <a:ext cx="29803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r>
              <a:rPr lang="en-US" altLang="zh-CN" sz="1800">
                <a:ea typeface="宋体" pitchFamily="2" charset="-122"/>
              </a:rPr>
              <a:t>http://www.simplyhired.com</a:t>
            </a:r>
          </a:p>
          <a:p>
            <a:pPr eaLnBrk="1" hangingPunct="1">
              <a:spcBef>
                <a:spcPct val="0"/>
              </a:spcBef>
              <a:buClrTx/>
              <a:buSzTx/>
              <a:buFontTx/>
              <a:buNone/>
            </a:pPr>
            <a:endParaRPr lang="en-US" altLang="zh-CN" sz="1800">
              <a:ea typeface="宋体" pitchFamily="2" charset="-122"/>
            </a:endParaRPr>
          </a:p>
        </p:txBody>
      </p:sp>
    </p:spTree>
    <p:extLst>
      <p:ext uri="{BB962C8B-B14F-4D97-AF65-F5344CB8AC3E}">
        <p14:creationId xmlns:p14="http://schemas.microsoft.com/office/powerpoint/2010/main" val="250034347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a:t>
            </a:r>
            <a:r>
              <a:rPr lang="zh-CN" altLang="en-US" dirty="0"/>
              <a:t>、</a:t>
            </a:r>
            <a:r>
              <a:rPr lang="en-US" altLang="zh-CN" dirty="0"/>
              <a:t>Web</a:t>
            </a:r>
            <a:r>
              <a:rPr lang="zh-CN" altLang="en-US" dirty="0"/>
              <a:t>查询</a:t>
            </a:r>
          </a:p>
        </p:txBody>
      </p:sp>
      <p:sp>
        <p:nvSpPr>
          <p:cNvPr id="3" name="内容占位符 2"/>
          <p:cNvSpPr>
            <a:spLocks noGrp="1"/>
          </p:cNvSpPr>
          <p:nvPr>
            <p:ph idx="1"/>
          </p:nvPr>
        </p:nvSpPr>
        <p:spPr/>
        <p:txBody>
          <a:bodyPr>
            <a:normAutofit/>
          </a:bodyPr>
          <a:lstStyle/>
          <a:p>
            <a:pPr lvl="1"/>
            <a:r>
              <a:rPr lang="zh-CN" altLang="en-US" dirty="0"/>
              <a:t>能根据更丰富的语义信息在有效数据组织模式下找出更准确的信息</a:t>
            </a:r>
            <a:endParaRPr lang="en-US" altLang="zh-CN" dirty="0"/>
          </a:p>
          <a:p>
            <a:pPr lvl="2"/>
            <a:r>
              <a:rPr lang="en-US" altLang="zh-CN" dirty="0"/>
              <a:t>IR</a:t>
            </a:r>
          </a:p>
          <a:p>
            <a:pPr lvl="2"/>
            <a:r>
              <a:rPr lang="zh-CN" altLang="en-US" dirty="0"/>
              <a:t>搜索引擎</a:t>
            </a:r>
            <a:endParaRPr lang="en-US" altLang="zh-CN" dirty="0"/>
          </a:p>
          <a:p>
            <a:pPr lvl="3"/>
            <a:r>
              <a:rPr lang="zh-CN" altLang="en-US" dirty="0"/>
              <a:t>文本搜索</a:t>
            </a:r>
            <a:endParaRPr lang="en-US" altLang="zh-CN" dirty="0"/>
          </a:p>
          <a:p>
            <a:pPr lvl="3"/>
            <a:r>
              <a:rPr lang="zh-CN" altLang="en-US" dirty="0"/>
              <a:t>图片搜索</a:t>
            </a:r>
            <a:endParaRPr lang="en-US" altLang="zh-CN" dirty="0"/>
          </a:p>
          <a:p>
            <a:pPr lvl="4"/>
            <a:r>
              <a:rPr lang="zh-CN" altLang="en-US" dirty="0"/>
              <a:t>识图软件</a:t>
            </a:r>
            <a:endParaRPr lang="en-US" altLang="zh-CN" dirty="0"/>
          </a:p>
          <a:p>
            <a:pPr lvl="1"/>
            <a:endParaRPr lang="en-US" altLang="zh-CN" dirty="0"/>
          </a:p>
          <a:p>
            <a:pPr lvl="1"/>
            <a:r>
              <a:rPr lang="zh-CN" altLang="en-US" dirty="0"/>
              <a:t>文本数据  特征</a:t>
            </a:r>
            <a:endParaRPr lang="en-US" altLang="zh-CN" dirty="0"/>
          </a:p>
          <a:p>
            <a:pPr lvl="1"/>
            <a:r>
              <a:rPr lang="zh-CN" altLang="en-US" dirty="0"/>
              <a:t>图片数据  特征</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dirty="0"/>
              <a:t>跨媒体：基于文本的图像查询</a:t>
            </a:r>
          </a:p>
        </p:txBody>
      </p:sp>
      <p:sp>
        <p:nvSpPr>
          <p:cNvPr id="28675" name="Rectangle 3"/>
          <p:cNvSpPr>
            <a:spLocks noGrp="1" noChangeArrowheads="1"/>
          </p:cNvSpPr>
          <p:nvPr>
            <p:ph type="body" idx="1"/>
          </p:nvPr>
        </p:nvSpPr>
        <p:spPr/>
        <p:txBody>
          <a:bodyPr/>
          <a:lstStyle/>
          <a:p>
            <a:pPr eaLnBrk="1" hangingPunct="1"/>
            <a:endParaRPr lang="zh-CN" altLang="zh-CN"/>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t="12433" b="2504"/>
          <a:stretch>
            <a:fillRect/>
          </a:stretch>
        </p:blipFill>
        <p:spPr bwMode="auto">
          <a:xfrm>
            <a:off x="2424113" y="1341438"/>
            <a:ext cx="7467600"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3404D96E-1227-4BAF-B250-336E83EC8CB8}" type="slidenum">
              <a:rPr lang="zh-CN" altLang="en-US"/>
              <a:pPr>
                <a:defRPr/>
              </a:pPr>
              <a:t>33</a:t>
            </a:fld>
            <a:endParaRPr lang="zh-CN" altLang="en-US"/>
          </a:p>
        </p:txBody>
      </p:sp>
    </p:spTree>
    <p:extLst>
      <p:ext uri="{BB962C8B-B14F-4D97-AF65-F5344CB8AC3E}">
        <p14:creationId xmlns:p14="http://schemas.microsoft.com/office/powerpoint/2010/main" val="4014363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a:t>基于内容的图像查询</a:t>
            </a:r>
          </a:p>
        </p:txBody>
      </p:sp>
      <p:sp>
        <p:nvSpPr>
          <p:cNvPr id="27651" name="Rectangle 4"/>
          <p:cNvSpPr>
            <a:spLocks noChangeArrowheads="1"/>
          </p:cNvSpPr>
          <p:nvPr/>
        </p:nvSpPr>
        <p:spPr bwMode="auto">
          <a:xfrm>
            <a:off x="4827588" y="2581275"/>
            <a:ext cx="1257300" cy="863600"/>
          </a:xfrm>
          <a:prstGeom prst="rect">
            <a:avLst/>
          </a:prstGeom>
          <a:solidFill>
            <a:schemeClr val="accent1"/>
          </a:solidFill>
          <a:ln w="19050">
            <a:solidFill>
              <a:schemeClr val="tx2"/>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p>
        </p:txBody>
      </p:sp>
      <p:grpSp>
        <p:nvGrpSpPr>
          <p:cNvPr id="2" name="Group 5"/>
          <p:cNvGrpSpPr>
            <a:grpSpLocks/>
          </p:cNvGrpSpPr>
          <p:nvPr/>
        </p:nvGrpSpPr>
        <p:grpSpPr bwMode="auto">
          <a:xfrm>
            <a:off x="1954214" y="2608264"/>
            <a:ext cx="2720975" cy="866775"/>
            <a:chOff x="263" y="1505"/>
            <a:chExt cx="1714" cy="546"/>
          </a:xfrm>
        </p:grpSpPr>
        <p:sp>
          <p:nvSpPr>
            <p:cNvPr id="27670" name="Freeform 6"/>
            <p:cNvSpPr>
              <a:spLocks/>
            </p:cNvSpPr>
            <p:nvPr/>
          </p:nvSpPr>
          <p:spPr bwMode="auto">
            <a:xfrm>
              <a:off x="347" y="1505"/>
              <a:ext cx="1630" cy="546"/>
            </a:xfrm>
            <a:custGeom>
              <a:avLst/>
              <a:gdLst>
                <a:gd name="T0" fmla="*/ 1035 w 1630"/>
                <a:gd name="T1" fmla="*/ 3 h 722"/>
                <a:gd name="T2" fmla="*/ 1035 w 1630"/>
                <a:gd name="T3" fmla="*/ 2 h 722"/>
                <a:gd name="T4" fmla="*/ 0 w 1630"/>
                <a:gd name="T5" fmla="*/ 2 h 722"/>
                <a:gd name="T6" fmla="*/ 0 w 1630"/>
                <a:gd name="T7" fmla="*/ 2 h 722"/>
                <a:gd name="T8" fmla="*/ 1035 w 1630"/>
                <a:gd name="T9" fmla="*/ 2 h 722"/>
                <a:gd name="T10" fmla="*/ 1035 w 1630"/>
                <a:gd name="T11" fmla="*/ 0 h 722"/>
                <a:gd name="T12" fmla="*/ 1629 w 1630"/>
                <a:gd name="T13" fmla="*/ 2 h 722"/>
                <a:gd name="T14" fmla="*/ 1035 w 1630"/>
                <a:gd name="T15" fmla="*/ 3 h 722"/>
                <a:gd name="T16" fmla="*/ 0 60000 65536"/>
                <a:gd name="T17" fmla="*/ 0 60000 65536"/>
                <a:gd name="T18" fmla="*/ 0 60000 65536"/>
                <a:gd name="T19" fmla="*/ 0 60000 65536"/>
                <a:gd name="T20" fmla="*/ 0 60000 65536"/>
                <a:gd name="T21" fmla="*/ 0 60000 65536"/>
                <a:gd name="T22" fmla="*/ 0 60000 65536"/>
                <a:gd name="T23" fmla="*/ 0 60000 65536"/>
                <a:gd name="T24" fmla="*/ 0 w 1630"/>
                <a:gd name="T25" fmla="*/ 0 h 722"/>
                <a:gd name="T26" fmla="*/ 1630 w 1630"/>
                <a:gd name="T27" fmla="*/ 722 h 7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0" h="722">
                  <a:moveTo>
                    <a:pt x="1035" y="721"/>
                  </a:moveTo>
                  <a:lnTo>
                    <a:pt x="1035" y="554"/>
                  </a:lnTo>
                  <a:lnTo>
                    <a:pt x="0" y="554"/>
                  </a:lnTo>
                  <a:lnTo>
                    <a:pt x="0" y="158"/>
                  </a:lnTo>
                  <a:lnTo>
                    <a:pt x="1035" y="158"/>
                  </a:lnTo>
                  <a:lnTo>
                    <a:pt x="1035" y="0"/>
                  </a:lnTo>
                  <a:lnTo>
                    <a:pt x="1629" y="361"/>
                  </a:lnTo>
                  <a:lnTo>
                    <a:pt x="1035" y="721"/>
                  </a:lnTo>
                </a:path>
              </a:pathLst>
            </a:custGeom>
            <a:solidFill>
              <a:srgbClr val="FFFF00"/>
            </a:solidFill>
            <a:ln w="19050" cap="rnd">
              <a:solidFill>
                <a:srgbClr val="FFFF00"/>
              </a:solidFill>
              <a:round/>
              <a:headEnd/>
              <a:tailEnd/>
            </a:ln>
          </p:spPr>
          <p:txBody>
            <a:bodyPr/>
            <a:lstStyle/>
            <a:p>
              <a:endParaRPr lang="zh-CN" altLang="en-US"/>
            </a:p>
          </p:txBody>
        </p:sp>
        <p:sp>
          <p:nvSpPr>
            <p:cNvPr id="27671" name="Rectangle 7"/>
            <p:cNvSpPr>
              <a:spLocks noChangeArrowheads="1"/>
            </p:cNvSpPr>
            <p:nvPr/>
          </p:nvSpPr>
          <p:spPr bwMode="auto">
            <a:xfrm>
              <a:off x="989" y="1677"/>
              <a:ext cx="151"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4670" tIns="47336" rIns="94670" bIns="47336">
              <a:spAutoFit/>
            </a:bodyPr>
            <a:lstStyle>
              <a:lvl1pPr defTabSz="939800"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defTabSz="93980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defTabSz="9398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defTabSz="9398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defTabSz="9398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lnSpc>
                  <a:spcPct val="75000"/>
                </a:lnSpc>
                <a:spcBef>
                  <a:spcPct val="0"/>
                </a:spcBef>
                <a:buClrTx/>
                <a:buSzTx/>
                <a:buFontTx/>
                <a:buNone/>
              </a:pPr>
              <a:r>
                <a:rPr kumimoji="1" lang="en-US" altLang="zh-CN" sz="1400">
                  <a:solidFill>
                    <a:srgbClr val="000000"/>
                  </a:solidFill>
                </a:rPr>
                <a:t> </a:t>
              </a:r>
            </a:p>
          </p:txBody>
        </p:sp>
        <p:sp>
          <p:nvSpPr>
            <p:cNvPr id="27672" name="Rectangle 8"/>
            <p:cNvSpPr>
              <a:spLocks noChangeArrowheads="1"/>
            </p:cNvSpPr>
            <p:nvPr/>
          </p:nvSpPr>
          <p:spPr bwMode="auto">
            <a:xfrm>
              <a:off x="263" y="1614"/>
              <a:ext cx="164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70" tIns="47336" rIns="94670" bIns="47336">
              <a:spAutoFit/>
            </a:bodyPr>
            <a:lstStyle>
              <a:lvl1pPr defTabSz="939800"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defTabSz="93980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defTabSz="9398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defTabSz="9398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defTabSz="9398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lnSpc>
                  <a:spcPct val="95000"/>
                </a:lnSpc>
                <a:spcBef>
                  <a:spcPct val="0"/>
                </a:spcBef>
                <a:buClrTx/>
                <a:buSzTx/>
                <a:buFontTx/>
                <a:buNone/>
              </a:pPr>
              <a:r>
                <a:rPr kumimoji="1" lang="zh-CN" altLang="en-US" sz="1600" b="1">
                  <a:solidFill>
                    <a:schemeClr val="accent2"/>
                  </a:solidFill>
                  <a:latin typeface="Times New Roman" pitchFamily="18" charset="0"/>
                </a:rPr>
                <a:t>基于内容的图像查询：</a:t>
              </a:r>
              <a:endParaRPr kumimoji="1" lang="zh-CN" altLang="en-US" sz="1600" b="1">
                <a:solidFill>
                  <a:schemeClr val="accent2"/>
                </a:solidFill>
                <a:latin typeface="Helvetica" pitchFamily="34" charset="0"/>
              </a:endParaRPr>
            </a:p>
            <a:p>
              <a:pPr algn="ctr" eaLnBrk="1" hangingPunct="1">
                <a:lnSpc>
                  <a:spcPct val="95000"/>
                </a:lnSpc>
                <a:spcBef>
                  <a:spcPct val="0"/>
                </a:spcBef>
                <a:buClrTx/>
                <a:buSzTx/>
                <a:buFontTx/>
                <a:buNone/>
              </a:pPr>
              <a:r>
                <a:rPr kumimoji="1" lang="zh-CN" altLang="en-US" sz="1600" b="1">
                  <a:solidFill>
                    <a:schemeClr val="accent2"/>
                  </a:solidFill>
                  <a:latin typeface="Helvetica" pitchFamily="34" charset="0"/>
                </a:rPr>
                <a:t>目标，颜色，纹理</a:t>
              </a:r>
            </a:p>
          </p:txBody>
        </p:sp>
      </p:grpSp>
      <p:sp>
        <p:nvSpPr>
          <p:cNvPr id="12297" name="Rectangle 9"/>
          <p:cNvSpPr>
            <a:spLocks noChangeArrowheads="1"/>
          </p:cNvSpPr>
          <p:nvPr/>
        </p:nvSpPr>
        <p:spPr bwMode="auto">
          <a:xfrm>
            <a:off x="4903789" y="2657475"/>
            <a:ext cx="1093787" cy="400050"/>
          </a:xfrm>
          <a:prstGeom prst="rect">
            <a:avLst/>
          </a:prstGeom>
          <a:noFill/>
          <a:ln w="9525">
            <a:noFill/>
            <a:miter lim="800000"/>
            <a:headEnd/>
            <a:tailEnd/>
          </a:ln>
          <a:effectLst/>
        </p:spPr>
        <p:txBody>
          <a:bodyPr lIns="94670" tIns="47336" rIns="94670" bIns="47336">
            <a:spAutoFit/>
          </a:bodyPr>
          <a:lstStyle/>
          <a:p>
            <a:pPr algn="ctr" defTabSz="939800" eaLnBrk="0" hangingPunct="0">
              <a:defRPr/>
            </a:pPr>
            <a:endParaRPr kumimoji="1" lang="zh-CN" altLang="zh-CN" sz="2000" b="1">
              <a:solidFill>
                <a:schemeClr val="bg1"/>
              </a:solidFill>
              <a:effectLst>
                <a:outerShdw blurRad="38100" dist="38100" dir="2700000" algn="tl">
                  <a:srgbClr val="C0C0C0"/>
                </a:outerShdw>
              </a:effectLst>
              <a:latin typeface="Times New Roman" pitchFamily="18" charset="0"/>
              <a:ea typeface="宋体" pitchFamily="2" charset="-122"/>
            </a:endParaRPr>
          </a:p>
        </p:txBody>
      </p:sp>
      <p:grpSp>
        <p:nvGrpSpPr>
          <p:cNvPr id="27654" name="Group 10"/>
          <p:cNvGrpSpPr>
            <a:grpSpLocks/>
          </p:cNvGrpSpPr>
          <p:nvPr/>
        </p:nvGrpSpPr>
        <p:grpSpPr bwMode="auto">
          <a:xfrm>
            <a:off x="4610100" y="4337050"/>
            <a:ext cx="1716088" cy="1612900"/>
            <a:chOff x="1904" y="2594"/>
            <a:chExt cx="1081" cy="1016"/>
          </a:xfrm>
        </p:grpSpPr>
        <p:sp>
          <p:nvSpPr>
            <p:cNvPr id="27666" name="Rectangle 11"/>
            <p:cNvSpPr>
              <a:spLocks noChangeArrowheads="1"/>
            </p:cNvSpPr>
            <p:nvPr/>
          </p:nvSpPr>
          <p:spPr bwMode="auto">
            <a:xfrm>
              <a:off x="1904" y="2720"/>
              <a:ext cx="1080" cy="648"/>
            </a:xfrm>
            <a:prstGeom prst="rect">
              <a:avLst/>
            </a:prstGeom>
            <a:solidFill>
              <a:schemeClr val="accent1"/>
            </a:solidFill>
            <a:ln w="19050">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p>
          </p:txBody>
        </p:sp>
        <p:sp>
          <p:nvSpPr>
            <p:cNvPr id="27667" name="Oval 12"/>
            <p:cNvSpPr>
              <a:spLocks noChangeArrowheads="1"/>
            </p:cNvSpPr>
            <p:nvPr/>
          </p:nvSpPr>
          <p:spPr bwMode="auto">
            <a:xfrm>
              <a:off x="1913" y="3280"/>
              <a:ext cx="1072" cy="330"/>
            </a:xfrm>
            <a:prstGeom prst="ellipse">
              <a:avLst/>
            </a:prstGeom>
            <a:solidFill>
              <a:schemeClr val="accent1"/>
            </a:solidFill>
            <a:ln w="19050">
              <a:solidFill>
                <a:schemeClr val="tx1"/>
              </a:solidFill>
              <a:round/>
              <a:headEnd/>
              <a:tailEnd/>
            </a:ln>
          </p:spPr>
          <p:txBody>
            <a:bodyPr lIns="94670" tIns="47336" rIns="94670" bIns="47336">
              <a:spAutoFit/>
            </a:bodyP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p>
          </p:txBody>
        </p:sp>
        <p:sp>
          <p:nvSpPr>
            <p:cNvPr id="27668" name="Oval 13"/>
            <p:cNvSpPr>
              <a:spLocks noChangeArrowheads="1"/>
            </p:cNvSpPr>
            <p:nvPr/>
          </p:nvSpPr>
          <p:spPr bwMode="auto">
            <a:xfrm>
              <a:off x="1913" y="2594"/>
              <a:ext cx="1072" cy="330"/>
            </a:xfrm>
            <a:prstGeom prst="ellipse">
              <a:avLst/>
            </a:prstGeom>
            <a:solidFill>
              <a:schemeClr val="accent1"/>
            </a:solidFill>
            <a:ln w="19050">
              <a:solidFill>
                <a:schemeClr val="tx1"/>
              </a:solidFill>
              <a:round/>
              <a:headEnd/>
              <a:tailEnd/>
            </a:ln>
          </p:spPr>
          <p:txBody>
            <a:bodyPr lIns="94670" tIns="47336" rIns="94670" bIns="47336">
              <a:spAutoFit/>
            </a:bodyP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p>
          </p:txBody>
        </p:sp>
        <p:sp>
          <p:nvSpPr>
            <p:cNvPr id="27669" name="Rectangle 14"/>
            <p:cNvSpPr>
              <a:spLocks noChangeArrowheads="1"/>
            </p:cNvSpPr>
            <p:nvPr/>
          </p:nvSpPr>
          <p:spPr bwMode="auto">
            <a:xfrm>
              <a:off x="1950" y="2853"/>
              <a:ext cx="97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70" tIns="47336" rIns="94670" bIns="47336">
              <a:spAutoFit/>
            </a:bodyPr>
            <a:lstStyle>
              <a:lvl1pPr defTabSz="939800"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defTabSz="93980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defTabSz="9398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defTabSz="9398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defTabSz="9398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spcBef>
                  <a:spcPct val="0"/>
                </a:spcBef>
                <a:buClrTx/>
                <a:buSzTx/>
                <a:buFontTx/>
                <a:buNone/>
              </a:pPr>
              <a:r>
                <a:rPr kumimoji="1" lang="zh-CN" altLang="en-US" sz="2100" b="1">
                  <a:solidFill>
                    <a:schemeClr val="bg1"/>
                  </a:solidFill>
                  <a:latin typeface="Helvetica" pitchFamily="34" charset="0"/>
                </a:rPr>
                <a:t>图像数据库</a:t>
              </a:r>
              <a:r>
                <a:rPr kumimoji="1" lang="en-US" altLang="zh-CN" sz="2100" b="1">
                  <a:solidFill>
                    <a:schemeClr val="bg1"/>
                  </a:solidFill>
                  <a:latin typeface="Helvetica" pitchFamily="34" charset="0"/>
                </a:rPr>
                <a:t>/</a:t>
              </a:r>
              <a:r>
                <a:rPr kumimoji="1" lang="zh-CN" altLang="en-US" sz="2100" b="1">
                  <a:solidFill>
                    <a:schemeClr val="bg1"/>
                  </a:solidFill>
                  <a:latin typeface="Helvetica" pitchFamily="34" charset="0"/>
                </a:rPr>
                <a:t>互联网</a:t>
              </a:r>
            </a:p>
          </p:txBody>
        </p:sp>
      </p:grpSp>
      <p:grpSp>
        <p:nvGrpSpPr>
          <p:cNvPr id="4" name="Group 15"/>
          <p:cNvGrpSpPr>
            <a:grpSpLocks/>
          </p:cNvGrpSpPr>
          <p:nvPr/>
        </p:nvGrpSpPr>
        <p:grpSpPr bwMode="auto">
          <a:xfrm>
            <a:off x="2362201" y="3716339"/>
            <a:ext cx="1808163" cy="1671637"/>
            <a:chOff x="492" y="2331"/>
            <a:chExt cx="1139" cy="1053"/>
          </a:xfrm>
        </p:grpSpPr>
        <p:pic>
          <p:nvPicPr>
            <p:cNvPr id="27664" name="Picture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 y="2331"/>
              <a:ext cx="113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5" name="Rectangle 17"/>
            <p:cNvSpPr>
              <a:spLocks noChangeArrowheads="1"/>
            </p:cNvSpPr>
            <p:nvPr/>
          </p:nvSpPr>
          <p:spPr bwMode="auto">
            <a:xfrm>
              <a:off x="547" y="3187"/>
              <a:ext cx="976"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70" tIns="47336" rIns="94670" bIns="47336">
              <a:spAutoFit/>
            </a:bodyPr>
            <a:lstStyle>
              <a:lvl1pPr defTabSz="939800"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defTabSz="93980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defTabSz="9398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defTabSz="9398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defTabSz="9398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lnSpc>
                  <a:spcPct val="75000"/>
                </a:lnSpc>
                <a:spcBef>
                  <a:spcPct val="0"/>
                </a:spcBef>
                <a:buClrTx/>
                <a:buSzTx/>
                <a:buFontTx/>
                <a:buNone/>
              </a:pPr>
              <a:r>
                <a:rPr kumimoji="1" lang="zh-CN" altLang="en-US" sz="1900" b="1">
                  <a:solidFill>
                    <a:schemeClr val="bg1"/>
                  </a:solidFill>
                  <a:latin typeface="Helvetica" pitchFamily="34" charset="0"/>
                </a:rPr>
                <a:t>用户的提问</a:t>
              </a:r>
            </a:p>
          </p:txBody>
        </p:sp>
      </p:grpSp>
      <p:grpSp>
        <p:nvGrpSpPr>
          <p:cNvPr id="5" name="Group 18"/>
          <p:cNvGrpSpPr>
            <a:grpSpLocks/>
          </p:cNvGrpSpPr>
          <p:nvPr/>
        </p:nvGrpSpPr>
        <p:grpSpPr bwMode="auto">
          <a:xfrm>
            <a:off x="6400800" y="1828801"/>
            <a:ext cx="3925888" cy="4295775"/>
            <a:chOff x="3064" y="1014"/>
            <a:chExt cx="2473" cy="2706"/>
          </a:xfrm>
        </p:grpSpPr>
        <p:grpSp>
          <p:nvGrpSpPr>
            <p:cNvPr id="27660" name="Group 19"/>
            <p:cNvGrpSpPr>
              <a:grpSpLocks/>
            </p:cNvGrpSpPr>
            <p:nvPr/>
          </p:nvGrpSpPr>
          <p:grpSpPr bwMode="auto">
            <a:xfrm>
              <a:off x="3064" y="1507"/>
              <a:ext cx="828" cy="529"/>
              <a:chOff x="3064" y="1507"/>
              <a:chExt cx="828" cy="529"/>
            </a:xfrm>
          </p:grpSpPr>
          <p:sp>
            <p:nvSpPr>
              <p:cNvPr id="27662" name="Freeform 20"/>
              <p:cNvSpPr>
                <a:spLocks/>
              </p:cNvSpPr>
              <p:nvPr/>
            </p:nvSpPr>
            <p:spPr bwMode="auto">
              <a:xfrm>
                <a:off x="3098" y="1507"/>
                <a:ext cx="794" cy="529"/>
              </a:xfrm>
              <a:custGeom>
                <a:avLst/>
                <a:gdLst>
                  <a:gd name="T0" fmla="*/ 0 w 2020"/>
                  <a:gd name="T1" fmla="*/ 0 h 1442"/>
                  <a:gd name="T2" fmla="*/ 0 w 2020"/>
                  <a:gd name="T3" fmla="*/ 0 h 1442"/>
                  <a:gd name="T4" fmla="*/ 0 w 2020"/>
                  <a:gd name="T5" fmla="*/ 0 h 1442"/>
                  <a:gd name="T6" fmla="*/ 0 w 2020"/>
                  <a:gd name="T7" fmla="*/ 0 h 1442"/>
                  <a:gd name="T8" fmla="*/ 0 w 2020"/>
                  <a:gd name="T9" fmla="*/ 0 h 1442"/>
                  <a:gd name="T10" fmla="*/ 0 w 2020"/>
                  <a:gd name="T11" fmla="*/ 0 h 1442"/>
                  <a:gd name="T12" fmla="*/ 0 w 2020"/>
                  <a:gd name="T13" fmla="*/ 0 h 1442"/>
                  <a:gd name="T14" fmla="*/ 0 w 2020"/>
                  <a:gd name="T15" fmla="*/ 0 h 1442"/>
                  <a:gd name="T16" fmla="*/ 0 60000 65536"/>
                  <a:gd name="T17" fmla="*/ 0 60000 65536"/>
                  <a:gd name="T18" fmla="*/ 0 60000 65536"/>
                  <a:gd name="T19" fmla="*/ 0 60000 65536"/>
                  <a:gd name="T20" fmla="*/ 0 60000 65536"/>
                  <a:gd name="T21" fmla="*/ 0 60000 65536"/>
                  <a:gd name="T22" fmla="*/ 0 60000 65536"/>
                  <a:gd name="T23" fmla="*/ 0 60000 65536"/>
                  <a:gd name="T24" fmla="*/ 0 w 2020"/>
                  <a:gd name="T25" fmla="*/ 0 h 1442"/>
                  <a:gd name="T26" fmla="*/ 2020 w 2020"/>
                  <a:gd name="T27" fmla="*/ 1442 h 14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0" h="1442">
                    <a:moveTo>
                      <a:pt x="1283" y="1442"/>
                    </a:moveTo>
                    <a:lnTo>
                      <a:pt x="1283" y="1108"/>
                    </a:lnTo>
                    <a:lnTo>
                      <a:pt x="0" y="1108"/>
                    </a:lnTo>
                    <a:lnTo>
                      <a:pt x="0" y="317"/>
                    </a:lnTo>
                    <a:lnTo>
                      <a:pt x="1283" y="317"/>
                    </a:lnTo>
                    <a:lnTo>
                      <a:pt x="1283" y="0"/>
                    </a:lnTo>
                    <a:lnTo>
                      <a:pt x="2020" y="721"/>
                    </a:lnTo>
                    <a:lnTo>
                      <a:pt x="1283" y="1442"/>
                    </a:lnTo>
                    <a:close/>
                  </a:path>
                </a:pathLst>
              </a:custGeom>
              <a:solidFill>
                <a:srgbClr val="FFFF00"/>
              </a:solidFill>
              <a:ln w="23813">
                <a:solidFill>
                  <a:srgbClr val="FFFF00"/>
                </a:solidFill>
                <a:round/>
                <a:headEnd/>
                <a:tailEnd/>
              </a:ln>
            </p:spPr>
            <p:txBody>
              <a:bodyPr/>
              <a:lstStyle/>
              <a:p>
                <a:endParaRPr lang="zh-CN" altLang="en-US"/>
              </a:p>
            </p:txBody>
          </p:sp>
          <p:sp>
            <p:nvSpPr>
              <p:cNvPr id="27663" name="Rectangle 21"/>
              <p:cNvSpPr>
                <a:spLocks noChangeArrowheads="1"/>
              </p:cNvSpPr>
              <p:nvPr/>
            </p:nvSpPr>
            <p:spPr bwMode="auto">
              <a:xfrm>
                <a:off x="3064" y="1695"/>
                <a:ext cx="74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70" tIns="47336" rIns="94670" bIns="47336">
                <a:spAutoFit/>
              </a:bodyPr>
              <a:lstStyle>
                <a:lvl1pPr defTabSz="939800"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defTabSz="93980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defTabSz="9398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defTabSz="9398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defTabSz="9398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defTabSz="9398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algn="ctr" eaLnBrk="1" hangingPunct="1">
                  <a:lnSpc>
                    <a:spcPct val="75000"/>
                  </a:lnSpc>
                  <a:spcBef>
                    <a:spcPct val="0"/>
                  </a:spcBef>
                  <a:buClrTx/>
                  <a:buSzTx/>
                  <a:buFontTx/>
                  <a:buNone/>
                </a:pPr>
                <a:r>
                  <a:rPr kumimoji="1" lang="zh-CN" altLang="en-US" sz="1800" b="1">
                    <a:solidFill>
                      <a:schemeClr val="accent2"/>
                    </a:solidFill>
                    <a:latin typeface="Times New Roman" pitchFamily="18" charset="0"/>
                  </a:rPr>
                  <a:t>查询</a:t>
                </a:r>
              </a:p>
            </p:txBody>
          </p:sp>
        </p:grpSp>
        <p:pic>
          <p:nvPicPr>
            <p:cNvPr id="27661"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 y="1014"/>
              <a:ext cx="1537" cy="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57" name="AutoShape 23"/>
          <p:cNvSpPr>
            <a:spLocks noChangeArrowheads="1"/>
          </p:cNvSpPr>
          <p:nvPr/>
        </p:nvSpPr>
        <p:spPr bwMode="auto">
          <a:xfrm>
            <a:off x="5346700" y="3597275"/>
            <a:ext cx="228600" cy="647700"/>
          </a:xfrm>
          <a:prstGeom prst="upDownArrow">
            <a:avLst>
              <a:gd name="adj1" fmla="val 50000"/>
              <a:gd name="adj2" fmla="val 56667"/>
            </a:avLst>
          </a:prstGeom>
          <a:solidFill>
            <a:srgbClr val="FFFF00"/>
          </a:solidFill>
          <a:ln w="9525">
            <a:solidFill>
              <a:schemeClr val="tx1"/>
            </a:solidFill>
            <a:miter lim="800000"/>
            <a:headEnd/>
            <a:tailEnd/>
          </a:ln>
        </p:spPr>
        <p:txBody>
          <a:bodyPr wrap="none" anchor="ctr"/>
          <a:lstStyle>
            <a:lvl1pPr eaLnBrk="0" hangingPunct="0">
              <a:spcBef>
                <a:spcPts val="575"/>
              </a:spcBef>
              <a:buClr>
                <a:schemeClr val="accent1"/>
              </a:buClr>
              <a:buSzPct val="85000"/>
              <a:buFont typeface="Wingdings 2" pitchFamily="18" charset="2"/>
              <a:buChar char=""/>
              <a:defRPr sz="2600">
                <a:solidFill>
                  <a:schemeClr val="tx1"/>
                </a:solidFill>
                <a:latin typeface="Arial" pitchFamily="34" charset="0"/>
                <a:ea typeface="黑体" pitchFamily="49" charset="-122"/>
              </a:defRPr>
            </a:lvl1pPr>
            <a:lvl2pPr marL="742950" indent="-285750" eaLnBrk="0" hangingPunct="0">
              <a:spcBef>
                <a:spcPts val="375"/>
              </a:spcBef>
              <a:buClr>
                <a:schemeClr val="accent2"/>
              </a:buClr>
              <a:buSzPct val="85000"/>
              <a:buFont typeface="Wingdings 2" pitchFamily="18" charset="2"/>
              <a:buChar char=""/>
              <a:defRPr sz="2400">
                <a:solidFill>
                  <a:schemeClr val="tx1"/>
                </a:solidFill>
                <a:latin typeface="Arial" pitchFamily="34" charset="0"/>
                <a:ea typeface="黑体" pitchFamily="49" charset="-122"/>
              </a:defRPr>
            </a:lvl2pPr>
            <a:lvl3pPr marL="1143000" indent="-228600" eaLnBrk="0" hangingPunct="0">
              <a:spcBef>
                <a:spcPts val="375"/>
              </a:spcBef>
              <a:buClr>
                <a:srgbClr val="B2C1DB"/>
              </a:buClr>
              <a:buSzPct val="85000"/>
              <a:buFont typeface="Wingdings 2" pitchFamily="18" charset="2"/>
              <a:buChar char=""/>
              <a:defRPr sz="2000">
                <a:solidFill>
                  <a:schemeClr val="tx1"/>
                </a:solidFill>
                <a:latin typeface="Arial" pitchFamily="34" charset="0"/>
                <a:ea typeface="黑体" pitchFamily="49" charset="-122"/>
              </a:defRPr>
            </a:lvl3pPr>
            <a:lvl4pPr marL="1600200" indent="-228600" eaLnBrk="0" hangingPunct="0">
              <a:spcBef>
                <a:spcPts val="375"/>
              </a:spcBef>
              <a:buClr>
                <a:srgbClr val="9BBB59"/>
              </a:buClr>
              <a:buSzPct val="80000"/>
              <a:buFont typeface="Wingdings 2" pitchFamily="18" charset="2"/>
              <a:buChar char=""/>
              <a:defRPr sz="2000">
                <a:solidFill>
                  <a:schemeClr val="tx1"/>
                </a:solidFill>
                <a:latin typeface="Arial" pitchFamily="34" charset="0"/>
                <a:ea typeface="黑体" pitchFamily="49" charset="-122"/>
              </a:defRPr>
            </a:lvl4pPr>
            <a:lvl5pPr marL="2057400" indent="-228600" eaLnBrk="0" hangingPunct="0">
              <a:spcBef>
                <a:spcPts val="375"/>
              </a:spcBef>
              <a:buClr>
                <a:srgbClr val="9BBB59"/>
              </a:buClr>
              <a:buChar char="o"/>
              <a:defRPr sz="2000">
                <a:solidFill>
                  <a:schemeClr val="tx1"/>
                </a:solidFill>
                <a:latin typeface="Arial" pitchFamily="34" charset="0"/>
                <a:ea typeface="黑体" pitchFamily="49" charset="-122"/>
              </a:defRPr>
            </a:lvl5pPr>
            <a:lvl6pPr marL="25146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6pPr>
            <a:lvl7pPr marL="29718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7pPr>
            <a:lvl8pPr marL="34290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8pPr>
            <a:lvl9pPr marL="3886200" indent="-228600" eaLnBrk="0" fontAlgn="base" hangingPunct="0">
              <a:spcBef>
                <a:spcPts val="375"/>
              </a:spcBef>
              <a:spcAft>
                <a:spcPct val="0"/>
              </a:spcAft>
              <a:buClr>
                <a:srgbClr val="9BBB59"/>
              </a:buClr>
              <a:buChar char="o"/>
              <a:defRPr sz="2000">
                <a:solidFill>
                  <a:schemeClr val="tx1"/>
                </a:solidFill>
                <a:latin typeface="Arial" pitchFamily="34" charset="0"/>
                <a:ea typeface="黑体" pitchFamily="49" charset="-122"/>
              </a:defRPr>
            </a:lvl9pPr>
          </a:lstStyle>
          <a:p>
            <a:pPr eaLnBrk="1" hangingPunct="1">
              <a:spcBef>
                <a:spcPct val="0"/>
              </a:spcBef>
              <a:buClrTx/>
              <a:buSzTx/>
              <a:buFontTx/>
              <a:buNone/>
            </a:pPr>
            <a:endParaRPr lang="zh-CN" altLang="en-US" sz="1800"/>
          </a:p>
        </p:txBody>
      </p:sp>
      <p:sp>
        <p:nvSpPr>
          <p:cNvPr id="12312" name="Rectangle 24"/>
          <p:cNvSpPr>
            <a:spLocks noChangeArrowheads="1"/>
          </p:cNvSpPr>
          <p:nvPr/>
        </p:nvSpPr>
        <p:spPr bwMode="auto">
          <a:xfrm>
            <a:off x="5118100" y="2581276"/>
            <a:ext cx="990600" cy="854075"/>
          </a:xfrm>
          <a:prstGeom prst="rect">
            <a:avLst/>
          </a:prstGeom>
          <a:noFill/>
          <a:ln w="9525">
            <a:noFill/>
            <a:miter lim="800000"/>
            <a:headEnd/>
            <a:tailEnd/>
          </a:ln>
          <a:effectLst/>
        </p:spPr>
        <p:txBody>
          <a:bodyPr>
            <a:spAutoFit/>
          </a:bodyPr>
          <a:lstStyle/>
          <a:p>
            <a:pPr eaLnBrk="0" hangingPunct="0">
              <a:spcBef>
                <a:spcPct val="50000"/>
              </a:spcBef>
              <a:defRPr/>
            </a:pPr>
            <a:r>
              <a:rPr kumimoji="1" lang="zh-CN" altLang="en-US" sz="2000" b="1">
                <a:solidFill>
                  <a:schemeClr val="bg1"/>
                </a:solidFill>
                <a:effectLst>
                  <a:outerShdw blurRad="38100" dist="38100" dir="2700000" algn="tl">
                    <a:srgbClr val="C0C0C0"/>
                  </a:outerShdw>
                </a:effectLst>
                <a:latin typeface="Times New Roman" pitchFamily="18" charset="0"/>
                <a:ea typeface="宋体" pitchFamily="2" charset="-122"/>
              </a:rPr>
              <a:t>搜索</a:t>
            </a:r>
          </a:p>
          <a:p>
            <a:pPr eaLnBrk="0" hangingPunct="0">
              <a:spcBef>
                <a:spcPct val="50000"/>
              </a:spcBef>
              <a:defRPr/>
            </a:pPr>
            <a:r>
              <a:rPr kumimoji="1" lang="zh-CN" altLang="en-US" sz="2000" b="1">
                <a:solidFill>
                  <a:schemeClr val="bg1"/>
                </a:solidFill>
                <a:effectLst>
                  <a:outerShdw blurRad="38100" dist="38100" dir="2700000" algn="tl">
                    <a:srgbClr val="C0C0C0"/>
                  </a:outerShdw>
                </a:effectLst>
                <a:latin typeface="Times New Roman" pitchFamily="18" charset="0"/>
                <a:ea typeface="宋体" pitchFamily="2" charset="-122"/>
              </a:rPr>
              <a:t>引擎</a:t>
            </a:r>
            <a:endParaRPr kumimoji="1" lang="en-US" sz="2000" b="1">
              <a:solidFill>
                <a:schemeClr val="bg1"/>
              </a:solidFill>
              <a:effectLst>
                <a:outerShdw blurRad="38100" dist="38100" dir="2700000" algn="tl">
                  <a:srgbClr val="C0C0C0"/>
                </a:outerShdw>
              </a:effectLst>
              <a:latin typeface="Times New Roman" pitchFamily="18" charset="0"/>
              <a:ea typeface="宋体" pitchFamily="2" charset="-122"/>
            </a:endParaRPr>
          </a:p>
        </p:txBody>
      </p:sp>
      <p:sp>
        <p:nvSpPr>
          <p:cNvPr id="24" name="灯片编号占位符 23"/>
          <p:cNvSpPr>
            <a:spLocks noGrp="1"/>
          </p:cNvSpPr>
          <p:nvPr>
            <p:ph type="sldNum" sz="quarter" idx="12"/>
          </p:nvPr>
        </p:nvSpPr>
        <p:spPr/>
        <p:txBody>
          <a:bodyPr/>
          <a:lstStyle/>
          <a:p>
            <a:pPr>
              <a:defRPr/>
            </a:pPr>
            <a:fld id="{7CA3CBA4-731B-45BC-A467-1B21B03E66E7}" type="slidenum">
              <a:rPr lang="zh-CN" altLang="en-US"/>
              <a:pPr>
                <a:defRPr/>
              </a:pPr>
              <a:t>34</a:t>
            </a:fld>
            <a:endParaRPr lang="zh-CN" altLang="en-US"/>
          </a:p>
        </p:txBody>
      </p:sp>
    </p:spTree>
    <p:extLst>
      <p:ext uri="{BB962C8B-B14F-4D97-AF65-F5344CB8AC3E}">
        <p14:creationId xmlns:p14="http://schemas.microsoft.com/office/powerpoint/2010/main" val="3766026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zh-CN" altLang="en-US" dirty="0"/>
              <a:t>语义查询：高兴的梁朝伟</a:t>
            </a:r>
          </a:p>
        </p:txBody>
      </p:sp>
      <p:sp>
        <p:nvSpPr>
          <p:cNvPr id="3" name="Slide Number Placeholder 2"/>
          <p:cNvSpPr>
            <a:spLocks noGrp="1"/>
          </p:cNvSpPr>
          <p:nvPr>
            <p:ph type="sldNum" sz="quarter" idx="12"/>
          </p:nvPr>
        </p:nvSpPr>
        <p:spPr/>
        <p:txBody>
          <a:bodyPr/>
          <a:lstStyle/>
          <a:p>
            <a:pPr>
              <a:defRPr/>
            </a:pPr>
            <a:fld id="{344E7408-76F4-478D-902B-E273B94D00AF}" type="slidenum">
              <a:rPr lang="zh-CN" altLang="en-US"/>
              <a:pPr>
                <a:defRPr/>
              </a:pPr>
              <a:t>35</a:t>
            </a:fld>
            <a:endParaRPr lang="zh-CN" altLang="en-US"/>
          </a:p>
        </p:txBody>
      </p:sp>
      <p:pic>
        <p:nvPicPr>
          <p:cNvPr id="29700" name="Picture 2" descr="http://www.xlfz.cn/upload/人脸识别.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1455739"/>
            <a:ext cx="6985000" cy="485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6166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a:t>
            </a:r>
            <a:r>
              <a:rPr lang="zh-CN" altLang="en-US" dirty="0"/>
              <a:t>、</a:t>
            </a:r>
            <a:r>
              <a:rPr lang="en-US" altLang="zh-CN" dirty="0"/>
              <a:t>Web</a:t>
            </a:r>
            <a:r>
              <a:rPr lang="zh-CN" altLang="en-US" dirty="0"/>
              <a:t>信息发布</a:t>
            </a:r>
          </a:p>
        </p:txBody>
      </p:sp>
      <p:sp>
        <p:nvSpPr>
          <p:cNvPr id="3" name="内容占位符 2"/>
          <p:cNvSpPr>
            <a:spLocks noGrp="1"/>
          </p:cNvSpPr>
          <p:nvPr>
            <p:ph idx="1"/>
          </p:nvPr>
        </p:nvSpPr>
        <p:spPr/>
        <p:txBody>
          <a:bodyPr/>
          <a:lstStyle/>
          <a:p>
            <a:pPr lvl="1">
              <a:lnSpc>
                <a:spcPct val="150000"/>
              </a:lnSpc>
            </a:pPr>
            <a:r>
              <a:rPr lang="en-US" altLang="zh-CN" dirty="0"/>
              <a:t>Web</a:t>
            </a:r>
            <a:r>
              <a:rPr lang="zh-CN" altLang="en-US" dirty="0"/>
              <a:t>数据管理有别于传统数据管理的新问题</a:t>
            </a:r>
            <a:endParaRPr lang="en-US" altLang="zh-CN" dirty="0"/>
          </a:p>
          <a:p>
            <a:pPr lvl="1">
              <a:lnSpc>
                <a:spcPct val="150000"/>
              </a:lnSpc>
            </a:pPr>
            <a:r>
              <a:rPr lang="zh-CN" altLang="en-US" dirty="0"/>
              <a:t>如何把</a:t>
            </a:r>
            <a:r>
              <a:rPr lang="en-US" altLang="zh-CN" dirty="0"/>
              <a:t>Web</a:t>
            </a:r>
            <a:r>
              <a:rPr lang="zh-CN" altLang="en-US" dirty="0"/>
              <a:t>上的数据按用户的需求自动发送给目标用户</a:t>
            </a:r>
            <a:endParaRPr lang="en-US" altLang="zh-CN" dirty="0"/>
          </a:p>
          <a:p>
            <a:pPr lvl="2">
              <a:lnSpc>
                <a:spcPct val="150000"/>
              </a:lnSpc>
            </a:pPr>
            <a:r>
              <a:rPr lang="zh-CN" altLang="en-US" dirty="0"/>
              <a:t>用户画像  </a:t>
            </a:r>
            <a:endParaRPr lang="en-US" altLang="zh-CN" dirty="0"/>
          </a:p>
          <a:p>
            <a:pPr lvl="2">
              <a:lnSpc>
                <a:spcPct val="150000"/>
              </a:lnSpc>
            </a:pPr>
            <a:r>
              <a:rPr lang="zh-CN" altLang="en-US" dirty="0"/>
              <a:t>信息推送</a:t>
            </a:r>
            <a:r>
              <a:rPr lang="en-US" altLang="zh-CN" dirty="0"/>
              <a:t>/</a:t>
            </a:r>
            <a:r>
              <a:rPr lang="zh-CN" altLang="en-US" dirty="0"/>
              <a:t>推荐</a:t>
            </a:r>
            <a:endParaRPr lang="en-US" altLang="zh-CN" dirty="0"/>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endParaRPr lang="zh-CN" altLang="en-US" dirty="0"/>
          </a:p>
        </p:txBody>
      </p:sp>
      <p:sp>
        <p:nvSpPr>
          <p:cNvPr id="53251" name="内容占位符 2"/>
          <p:cNvSpPr>
            <a:spLocks noGrp="1"/>
          </p:cNvSpPr>
          <p:nvPr>
            <p:ph sz="quarter" idx="1"/>
          </p:nvPr>
        </p:nvSpPr>
        <p:spPr/>
        <p:txBody>
          <a:bodyPr/>
          <a:lstStyle/>
          <a:p>
            <a:pPr>
              <a:lnSpc>
                <a:spcPct val="150000"/>
              </a:lnSpc>
            </a:pPr>
            <a:r>
              <a:rPr lang="zh-CN" altLang="en-US" dirty="0"/>
              <a:t>从技术上讲，</a:t>
            </a:r>
            <a:r>
              <a:rPr lang="en-US" altLang="zh-CN" dirty="0"/>
              <a:t>Web</a:t>
            </a:r>
            <a:r>
              <a:rPr lang="zh-CN" altLang="en-US" dirty="0"/>
              <a:t>数据管理融合了</a:t>
            </a:r>
            <a:r>
              <a:rPr lang="en-US" altLang="zh-CN" dirty="0"/>
              <a:t>WWW</a:t>
            </a:r>
            <a:r>
              <a:rPr lang="zh-CN" altLang="en-US" dirty="0"/>
              <a:t>技术、数据库技术，信息检索技术，移动计算技术，多媒体技术以及数据挖掘技术，是一门综合性的研究领域</a:t>
            </a:r>
          </a:p>
        </p:txBody>
      </p:sp>
      <p:sp>
        <p:nvSpPr>
          <p:cNvPr id="4" name="灯片编号占位符 3"/>
          <p:cNvSpPr>
            <a:spLocks noGrp="1"/>
          </p:cNvSpPr>
          <p:nvPr>
            <p:ph type="sldNum" sz="quarter" idx="12"/>
          </p:nvPr>
        </p:nvSpPr>
        <p:spPr/>
        <p:txBody>
          <a:bodyPr/>
          <a:lstStyle/>
          <a:p>
            <a:pPr>
              <a:defRPr/>
            </a:pPr>
            <a:fld id="{3682146F-9B72-4734-B0E1-F3737854E872}" type="slidenum">
              <a:rPr lang="zh-CN" altLang="en-US" smtClean="0"/>
              <a:pPr>
                <a:defRPr/>
              </a:pPr>
              <a:t>37</a:t>
            </a:fld>
            <a:endParaRPr lang="zh-CN" altLang="en-US"/>
          </a:p>
        </p:txBody>
      </p:sp>
    </p:spTree>
    <p:extLst>
      <p:ext uri="{BB962C8B-B14F-4D97-AF65-F5344CB8AC3E}">
        <p14:creationId xmlns:p14="http://schemas.microsoft.com/office/powerpoint/2010/main" val="457440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a:t>
            </a:r>
            <a:r>
              <a:rPr lang="en-US" altLang="zh-CN" dirty="0"/>
              <a:t>Web</a:t>
            </a:r>
            <a:r>
              <a:rPr lang="zh-CN" altLang="en-US" dirty="0"/>
              <a:t>数据管理的基础</a:t>
            </a:r>
          </a:p>
        </p:txBody>
      </p:sp>
      <p:sp>
        <p:nvSpPr>
          <p:cNvPr id="3" name="内容占位符 2"/>
          <p:cNvSpPr>
            <a:spLocks noGrp="1"/>
          </p:cNvSpPr>
          <p:nvPr>
            <p:ph idx="1"/>
          </p:nvPr>
        </p:nvSpPr>
        <p:spPr/>
        <p:txBody>
          <a:bodyPr>
            <a:normAutofit/>
          </a:bodyPr>
          <a:lstStyle/>
          <a:p>
            <a:r>
              <a:rPr lang="en-US" altLang="zh-CN" dirty="0"/>
              <a:t>4.1</a:t>
            </a:r>
            <a:r>
              <a:rPr lang="zh-CN" altLang="en-US" dirty="0"/>
              <a:t>、数据获得</a:t>
            </a:r>
            <a:endParaRPr lang="en-US" altLang="zh-CN" dirty="0"/>
          </a:p>
          <a:p>
            <a:r>
              <a:rPr lang="en-US" altLang="zh-CN" dirty="0"/>
              <a:t>4.2</a:t>
            </a:r>
            <a:r>
              <a:rPr lang="zh-CN" altLang="en-US" dirty="0"/>
              <a:t>、数据预处理</a:t>
            </a:r>
            <a:endParaRPr lang="en-US" altLang="zh-CN" dirty="0"/>
          </a:p>
          <a:p>
            <a:r>
              <a:rPr lang="en-US" altLang="zh-CN" dirty="0"/>
              <a:t>4.3</a:t>
            </a:r>
            <a:r>
              <a:rPr lang="zh-CN" altLang="en-US" dirty="0"/>
              <a:t>、数据变换</a:t>
            </a:r>
            <a:endParaRPr lang="en-US" altLang="zh-CN" dirty="0"/>
          </a:p>
          <a:p>
            <a:r>
              <a:rPr lang="en-US" altLang="zh-CN" dirty="0"/>
              <a:t>4.4</a:t>
            </a:r>
            <a:r>
              <a:rPr lang="zh-CN" altLang="en-US" dirty="0"/>
              <a:t>、数据挖掘（</a:t>
            </a:r>
            <a:r>
              <a:rPr lang="en-US" altLang="zh-CN" dirty="0"/>
              <a:t>Data Mining)</a:t>
            </a:r>
            <a:r>
              <a:rPr lang="zh-CN" altLang="en-US" dirty="0"/>
              <a:t>与机器学习</a:t>
            </a:r>
            <a:endParaRPr lang="en-US" altLang="zh-CN" dirty="0"/>
          </a:p>
          <a:p>
            <a:r>
              <a:rPr lang="en-US" altLang="zh-CN" dirty="0"/>
              <a:t>4.5</a:t>
            </a:r>
            <a:r>
              <a:rPr lang="zh-CN" altLang="en-US" dirty="0"/>
              <a:t>、知识发现（</a:t>
            </a:r>
            <a:r>
              <a:rPr lang="en-US" altLang="zh-CN" dirty="0"/>
              <a:t>Knowledge Discovery in Databases</a:t>
            </a:r>
            <a:r>
              <a:rPr lang="zh-CN" altLang="en-US" dirty="0"/>
              <a:t>） </a:t>
            </a:r>
            <a:r>
              <a:rPr lang="en-US" altLang="zh-CN" dirty="0"/>
              <a:t>KDD</a:t>
            </a:r>
          </a:p>
          <a:p>
            <a:endParaRPr lang="en-US" altLang="zh-CN" dirty="0"/>
          </a:p>
          <a:p>
            <a:endParaRPr lang="en-US" altLang="zh-CN" dirty="0"/>
          </a:p>
          <a:p>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en-US" altLang="zh-CN" dirty="0"/>
              <a:t>4.1</a:t>
            </a:r>
            <a:r>
              <a:rPr lang="zh-CN" altLang="en-US" dirty="0"/>
              <a:t>、数据获得</a:t>
            </a:r>
            <a:endParaRPr lang="en-US" altLang="zh-CN" dirty="0"/>
          </a:p>
          <a:p>
            <a:pPr lvl="1"/>
            <a:r>
              <a:rPr lang="zh-CN" altLang="en-US" dirty="0"/>
              <a:t>爬虫：抽取</a:t>
            </a:r>
            <a:r>
              <a:rPr lang="en-US" altLang="zh-CN" dirty="0"/>
              <a:t>WEB</a:t>
            </a:r>
            <a:r>
              <a:rPr lang="zh-CN" altLang="en-US" dirty="0"/>
              <a:t>数据</a:t>
            </a:r>
            <a:endParaRPr lang="en-US" altLang="zh-CN" dirty="0"/>
          </a:p>
          <a:p>
            <a:pPr lvl="2"/>
            <a:r>
              <a:rPr lang="en-US" dirty="0"/>
              <a:t>Web</a:t>
            </a:r>
            <a:r>
              <a:rPr lang="zh-CN" altLang="en-US" dirty="0"/>
              <a:t>结构： 表层</a:t>
            </a:r>
            <a:r>
              <a:rPr lang="en-US" dirty="0"/>
              <a:t>Web</a:t>
            </a:r>
            <a:r>
              <a:rPr lang="zh-CN" altLang="en-US" dirty="0"/>
              <a:t>结构的超链接</a:t>
            </a:r>
            <a:endParaRPr lang="en-US" altLang="zh-CN" dirty="0"/>
          </a:p>
          <a:p>
            <a:pPr lvl="2"/>
            <a:r>
              <a:rPr lang="en-US" dirty="0"/>
              <a:t>Web</a:t>
            </a:r>
            <a:r>
              <a:rPr lang="zh-CN" altLang="en-US" dirty="0"/>
              <a:t>内容</a:t>
            </a:r>
            <a:r>
              <a:rPr lang="en-US" altLang="zh-CN" dirty="0"/>
              <a:t>: </a:t>
            </a:r>
            <a:r>
              <a:rPr lang="zh-CN" altLang="en-US" dirty="0"/>
              <a:t>   网页内容</a:t>
            </a:r>
            <a:endParaRPr lang="en-US" altLang="zh-CN" dirty="0"/>
          </a:p>
          <a:p>
            <a:pPr lvl="2"/>
            <a:r>
              <a:rPr lang="en-US" dirty="0"/>
              <a:t>Web</a:t>
            </a:r>
            <a:r>
              <a:rPr lang="zh-CN" altLang="en-US" dirty="0"/>
              <a:t>使用</a:t>
            </a:r>
            <a:r>
              <a:rPr lang="en-US" altLang="zh-CN" dirty="0"/>
              <a:t>:</a:t>
            </a:r>
            <a:r>
              <a:rPr lang="zh-CN" altLang="en-US" dirty="0"/>
              <a:t>    每位用户点击情况的日志</a:t>
            </a:r>
            <a:endParaRPr lang="en-US" altLang="zh-CN" dirty="0"/>
          </a:p>
          <a:p>
            <a:pPr lvl="1"/>
            <a:r>
              <a:rPr lang="zh-CN" altLang="en-US" dirty="0"/>
              <a:t>数据类型</a:t>
            </a:r>
            <a:endParaRPr lang="en-US" altLang="zh-CN" dirty="0"/>
          </a:p>
          <a:p>
            <a:pPr lvl="2"/>
            <a:r>
              <a:rPr lang="zh-CN" altLang="en-US" dirty="0"/>
              <a:t>实体</a:t>
            </a:r>
            <a:endParaRPr lang="en-US" altLang="zh-CN" dirty="0"/>
          </a:p>
          <a:p>
            <a:pPr lvl="3"/>
            <a:r>
              <a:rPr lang="zh-CN" altLang="en-US" b="1" dirty="0"/>
              <a:t>房产属性：面积，位置，装修，卫生间，。。。</a:t>
            </a:r>
            <a:endParaRPr lang="en-US" altLang="zh-CN" b="1" dirty="0"/>
          </a:p>
          <a:p>
            <a:pPr lvl="2"/>
            <a:r>
              <a:rPr lang="zh-CN" altLang="en-US" dirty="0"/>
              <a:t>文本</a:t>
            </a:r>
            <a:endParaRPr lang="en-US" altLang="zh-CN" dirty="0"/>
          </a:p>
          <a:p>
            <a:pPr lvl="2"/>
            <a:r>
              <a:rPr lang="zh-CN" altLang="en-US" dirty="0"/>
              <a:t>图像</a:t>
            </a:r>
            <a:endParaRPr lang="en-US" altLang="zh-CN" dirty="0"/>
          </a:p>
          <a:p>
            <a:pPr lvl="2"/>
            <a:r>
              <a:rPr lang="zh-CN" altLang="en-US" dirty="0"/>
              <a:t>序列化数据</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endParaRPr lang="zh-CN" altLang="en-US" dirty="0"/>
          </a:p>
        </p:txBody>
      </p:sp>
      <p:sp>
        <p:nvSpPr>
          <p:cNvPr id="12291" name="内容占位符 2"/>
          <p:cNvSpPr>
            <a:spLocks noGrp="1"/>
          </p:cNvSpPr>
          <p:nvPr>
            <p:ph sz="quarter" idx="1"/>
          </p:nvPr>
        </p:nvSpPr>
        <p:spPr/>
        <p:txBody>
          <a:bodyPr/>
          <a:lstStyle/>
          <a:p>
            <a:r>
              <a:rPr lang="en-US" altLang="zh-CN" dirty="0"/>
              <a:t>WWW</a:t>
            </a:r>
            <a:r>
              <a:rPr lang="zh-CN" altLang="en-US" dirty="0"/>
              <a:t>的发展方向</a:t>
            </a:r>
            <a:endParaRPr lang="en-US" altLang="zh-CN" dirty="0"/>
          </a:p>
          <a:p>
            <a:pPr lvl="1"/>
            <a:r>
              <a:rPr lang="en-US" altLang="zh-CN" dirty="0"/>
              <a:t>WWW</a:t>
            </a:r>
            <a:r>
              <a:rPr lang="zh-CN" altLang="en-US" dirty="0"/>
              <a:t>作为全球化信息空间，蕴含着具有巨大潜在价值的信息和知识</a:t>
            </a:r>
            <a:endParaRPr lang="en-US" altLang="zh-CN" dirty="0"/>
          </a:p>
          <a:p>
            <a:pPr lvl="1"/>
            <a:r>
              <a:rPr lang="en-US" altLang="zh-CN" dirty="0"/>
              <a:t>WWW</a:t>
            </a:r>
            <a:r>
              <a:rPr lang="zh-CN" altLang="en-US" dirty="0"/>
              <a:t>技术发展为数据管理带来了巨大的挑战和机遇</a:t>
            </a:r>
          </a:p>
        </p:txBody>
      </p:sp>
      <p:sp>
        <p:nvSpPr>
          <p:cNvPr id="4" name="灯片编号占位符 3"/>
          <p:cNvSpPr>
            <a:spLocks noGrp="1"/>
          </p:cNvSpPr>
          <p:nvPr>
            <p:ph type="sldNum" sz="quarter" idx="12"/>
          </p:nvPr>
        </p:nvSpPr>
        <p:spPr/>
        <p:txBody>
          <a:bodyPr/>
          <a:lstStyle/>
          <a:p>
            <a:pPr>
              <a:defRPr/>
            </a:pPr>
            <a:fld id="{0A8F24AD-7FD5-4977-B999-DFA2F9565DBC}" type="slidenum">
              <a:rPr lang="zh-CN" altLang="en-US" smtClean="0"/>
              <a:pPr>
                <a:defRPr/>
              </a:pPr>
              <a:t>4</a:t>
            </a:fld>
            <a:endParaRPr lang="zh-CN" altLang="en-US"/>
          </a:p>
        </p:txBody>
      </p:sp>
    </p:spTree>
    <p:extLst>
      <p:ext uri="{BB962C8B-B14F-4D97-AF65-F5344CB8AC3E}">
        <p14:creationId xmlns:p14="http://schemas.microsoft.com/office/powerpoint/2010/main" val="285945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BCD39-DF7B-1B97-CF55-66BB9182251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FB6E605-3714-A34A-E42B-03606EB9A56D}"/>
              </a:ext>
            </a:extLst>
          </p:cNvPr>
          <p:cNvSpPr>
            <a:spLocks noGrp="1"/>
          </p:cNvSpPr>
          <p:nvPr>
            <p:ph idx="1"/>
          </p:nvPr>
        </p:nvSpPr>
        <p:spPr/>
        <p:txBody>
          <a:bodyPr/>
          <a:lstStyle/>
          <a:p>
            <a:r>
              <a:rPr lang="zh-CN" altLang="en-US" b="1" dirty="0"/>
              <a:t>第</a:t>
            </a:r>
            <a:r>
              <a:rPr lang="en-US" altLang="zh-CN" b="1" dirty="0"/>
              <a:t>2</a:t>
            </a:r>
            <a:r>
              <a:rPr lang="zh-CN" altLang="en-US" b="1" dirty="0"/>
              <a:t>讲  网络爬虫</a:t>
            </a:r>
            <a:endParaRPr lang="en-US" altLang="zh-CN" b="1" dirty="0"/>
          </a:p>
          <a:p>
            <a:r>
              <a:rPr lang="zh-CN" altLang="zh-CN" b="1" dirty="0"/>
              <a:t>第</a:t>
            </a:r>
            <a:r>
              <a:rPr lang="en-US" altLang="zh-CN" b="1" dirty="0"/>
              <a:t>3</a:t>
            </a:r>
            <a:r>
              <a:rPr lang="zh-CN" altLang="zh-CN" b="1" dirty="0"/>
              <a:t>讲</a:t>
            </a:r>
            <a:r>
              <a:rPr lang="en-US" altLang="zh-CN" b="1" dirty="0"/>
              <a:t>   </a:t>
            </a:r>
            <a:r>
              <a:rPr lang="zh-CN" altLang="zh-CN" b="1" dirty="0"/>
              <a:t>网页分析</a:t>
            </a:r>
            <a:r>
              <a:rPr lang="zh-CN" altLang="en-US" b="1" dirty="0"/>
              <a:t>技术</a:t>
            </a:r>
            <a:endParaRPr lang="en-US" altLang="zh-CN" b="1" dirty="0"/>
          </a:p>
          <a:p>
            <a:r>
              <a:rPr lang="zh-CN" altLang="en-US" b="1" dirty="0"/>
              <a:t>第</a:t>
            </a:r>
            <a:r>
              <a:rPr lang="en-US" altLang="zh-CN" b="1" dirty="0"/>
              <a:t>4</a:t>
            </a:r>
            <a:r>
              <a:rPr lang="zh-CN" altLang="en-US" b="1" dirty="0"/>
              <a:t>讲 爬虫与网站的博弈</a:t>
            </a:r>
            <a:endParaRPr lang="en-US" altLang="zh-CN" b="1" dirty="0"/>
          </a:p>
          <a:p>
            <a:r>
              <a:rPr lang="zh-CN" altLang="en-US" b="1" dirty="0"/>
              <a:t>第</a:t>
            </a:r>
            <a:r>
              <a:rPr lang="en-US" altLang="zh-CN" b="1" dirty="0"/>
              <a:t>5</a:t>
            </a:r>
            <a:r>
              <a:rPr lang="zh-CN" altLang="en-US" b="1" dirty="0"/>
              <a:t>讲 数据抽取与包装器</a:t>
            </a:r>
            <a:endParaRPr lang="en-US" altLang="zh-CN" b="1" dirty="0"/>
          </a:p>
          <a:p>
            <a:r>
              <a:rPr lang="zh-CN" altLang="en-US" b="1" dirty="0"/>
              <a:t>第</a:t>
            </a:r>
            <a:r>
              <a:rPr lang="en-US" altLang="zh-CN" b="1" dirty="0"/>
              <a:t>6</a:t>
            </a:r>
            <a:r>
              <a:rPr lang="zh-CN" altLang="en-US" b="1" dirty="0"/>
              <a:t>讲 包装器页面抽取方法</a:t>
            </a:r>
            <a:endParaRPr lang="en-US" altLang="zh-CN" b="1" dirty="0"/>
          </a:p>
          <a:p>
            <a:endParaRPr lang="zh-CN" altLang="en-US" dirty="0"/>
          </a:p>
        </p:txBody>
      </p:sp>
    </p:spTree>
    <p:extLst>
      <p:ext uri="{BB962C8B-B14F-4D97-AF65-F5344CB8AC3E}">
        <p14:creationId xmlns:p14="http://schemas.microsoft.com/office/powerpoint/2010/main" val="912862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4.2</a:t>
            </a:r>
            <a:r>
              <a:rPr lang="zh-CN" altLang="en-US" dirty="0"/>
              <a:t>、数据预处理</a:t>
            </a:r>
            <a:endParaRPr lang="en-US" altLang="zh-CN" dirty="0"/>
          </a:p>
          <a:p>
            <a:pPr lvl="1"/>
            <a:r>
              <a:rPr lang="zh-CN" altLang="en-US" dirty="0"/>
              <a:t>数据筛选</a:t>
            </a:r>
            <a:r>
              <a:rPr lang="en-US" altLang="zh-CN" dirty="0"/>
              <a:t>, </a:t>
            </a:r>
            <a:r>
              <a:rPr lang="zh-CN" altLang="en-US" dirty="0"/>
              <a:t>清洗</a:t>
            </a:r>
            <a:endParaRPr lang="en-US" altLang="zh-CN" dirty="0"/>
          </a:p>
          <a:p>
            <a:pPr lvl="1"/>
            <a:r>
              <a:rPr lang="zh-CN" altLang="en-US" dirty="0"/>
              <a:t>应用数据</a:t>
            </a:r>
            <a:endParaRPr lang="en-US" altLang="zh-CN" dirty="0"/>
          </a:p>
          <a:p>
            <a:pPr lvl="2"/>
            <a:r>
              <a:rPr lang="zh-CN" altLang="en-US" dirty="0"/>
              <a:t>合并</a:t>
            </a:r>
            <a:endParaRPr lang="en-US" altLang="zh-CN" dirty="0"/>
          </a:p>
          <a:p>
            <a:pPr lvl="2"/>
            <a:r>
              <a:rPr lang="zh-CN" altLang="en-US" dirty="0"/>
              <a:t>组织存储</a:t>
            </a:r>
            <a:endParaRPr lang="en-US" altLang="zh-CN" dirty="0"/>
          </a:p>
          <a:p>
            <a:pPr lvl="2"/>
            <a:r>
              <a:rPr lang="zh-CN" altLang="en-US" dirty="0"/>
              <a:t>检索</a:t>
            </a:r>
            <a:endParaRPr lang="en-US" altLang="zh-CN" dirty="0"/>
          </a:p>
          <a:p>
            <a:pPr lvl="2"/>
            <a:r>
              <a:rPr lang="zh-CN" altLang="en-US" dirty="0"/>
              <a:t>可视化</a:t>
            </a:r>
            <a:endParaRPr lang="en-US" altLang="zh-CN" dirty="0"/>
          </a:p>
          <a:p>
            <a:pPr lvl="1"/>
            <a:r>
              <a:rPr lang="zh-CN" altLang="en-US" dirty="0"/>
              <a:t>特征提取</a:t>
            </a:r>
            <a:endParaRPr lang="en-US" altLang="zh-CN" dirty="0"/>
          </a:p>
          <a:p>
            <a:pPr lvl="2"/>
            <a:r>
              <a:rPr lang="zh-CN" altLang="en-US" dirty="0"/>
              <a:t>文本特征</a:t>
            </a:r>
            <a:endParaRPr lang="en-US" altLang="zh-CN" dirty="0"/>
          </a:p>
          <a:p>
            <a:pPr lvl="2"/>
            <a:r>
              <a:rPr lang="zh-CN" altLang="en-US" dirty="0"/>
              <a:t>图像特征</a:t>
            </a:r>
            <a:endParaRPr lang="en-US" altLang="zh-CN" dirty="0"/>
          </a:p>
          <a:p>
            <a:pPr lvl="2"/>
            <a:r>
              <a:rPr lang="zh-CN" altLang="en-US" dirty="0"/>
              <a:t>实体特征选择和特征提取</a:t>
            </a:r>
          </a:p>
        </p:txBody>
      </p:sp>
      <p:pic>
        <p:nvPicPr>
          <p:cNvPr id="82946" name="Picture 2"/>
          <p:cNvPicPr>
            <a:picLocks noChangeAspect="1" noChangeArrowheads="1"/>
          </p:cNvPicPr>
          <p:nvPr/>
        </p:nvPicPr>
        <p:blipFill>
          <a:blip r:embed="rId2"/>
          <a:srcRect/>
          <a:stretch>
            <a:fillRect/>
          </a:stretch>
        </p:blipFill>
        <p:spPr bwMode="auto">
          <a:xfrm>
            <a:off x="6738943" y="4214818"/>
            <a:ext cx="3438525" cy="245745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C3A66-5CA9-43DE-295E-BECAEF52A02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EE70C4C-4345-6FC9-DE3F-FF30FC76FB38}"/>
              </a:ext>
            </a:extLst>
          </p:cNvPr>
          <p:cNvSpPr>
            <a:spLocks noGrp="1"/>
          </p:cNvSpPr>
          <p:nvPr>
            <p:ph idx="1"/>
          </p:nvPr>
        </p:nvSpPr>
        <p:spPr/>
        <p:txBody>
          <a:bodyPr/>
          <a:lstStyle/>
          <a:p>
            <a:r>
              <a:rPr lang="zh-CN" altLang="en-US" b="1" dirty="0"/>
              <a:t>第</a:t>
            </a:r>
            <a:r>
              <a:rPr lang="en-US" altLang="zh-CN" b="1" dirty="0"/>
              <a:t>7</a:t>
            </a:r>
            <a:r>
              <a:rPr lang="zh-CN" altLang="en-US" b="1" dirty="0"/>
              <a:t>讲 </a:t>
            </a:r>
            <a:r>
              <a:rPr lang="en-US" altLang="zh-CN" b="1" dirty="0"/>
              <a:t>web</a:t>
            </a:r>
            <a:r>
              <a:rPr lang="zh-CN" altLang="en-US" b="1" dirty="0"/>
              <a:t>数据存储与应用</a:t>
            </a:r>
            <a:endParaRPr lang="en-US" altLang="zh-CN" b="1" dirty="0"/>
          </a:p>
          <a:p>
            <a:endParaRPr lang="en-US" altLang="zh-CN" b="1" dirty="0"/>
          </a:p>
          <a:p>
            <a:r>
              <a:rPr lang="zh-CN" altLang="zh-CN" b="1" dirty="0"/>
              <a:t>第</a:t>
            </a:r>
            <a:r>
              <a:rPr lang="en-US" altLang="zh-CN" b="1" dirty="0"/>
              <a:t>8</a:t>
            </a:r>
            <a:r>
              <a:rPr lang="zh-CN" altLang="zh-CN" b="1" dirty="0"/>
              <a:t>讲</a:t>
            </a:r>
            <a:r>
              <a:rPr lang="en-US" altLang="zh-CN" b="1" dirty="0"/>
              <a:t>   </a:t>
            </a:r>
            <a:r>
              <a:rPr lang="zh-CN" altLang="en-US" b="1" dirty="0"/>
              <a:t>文本预处理</a:t>
            </a:r>
            <a:endParaRPr lang="en-US" altLang="zh-CN" b="1" dirty="0"/>
          </a:p>
          <a:p>
            <a:endParaRPr lang="en-US" altLang="zh-CN" b="1" dirty="0"/>
          </a:p>
          <a:p>
            <a:r>
              <a:rPr lang="zh-CN" altLang="en-US" b="1" dirty="0"/>
              <a:t>第</a:t>
            </a:r>
            <a:r>
              <a:rPr lang="en-US" altLang="zh-CN" b="1" dirty="0"/>
              <a:t>12</a:t>
            </a:r>
            <a:r>
              <a:rPr lang="zh-CN" altLang="en-US" b="1" dirty="0"/>
              <a:t>讲  图像颜色特征</a:t>
            </a:r>
            <a:endParaRPr lang="en-US" altLang="zh-CN" b="1" dirty="0"/>
          </a:p>
          <a:p>
            <a:r>
              <a:rPr lang="zh-CN" altLang="en-US" b="1" dirty="0"/>
              <a:t>第</a:t>
            </a:r>
            <a:r>
              <a:rPr lang="en-US" altLang="zh-CN" b="1" dirty="0"/>
              <a:t>13</a:t>
            </a:r>
            <a:r>
              <a:rPr lang="zh-CN" altLang="en-US" b="1" dirty="0"/>
              <a:t>讲  图像纹理特征</a:t>
            </a:r>
            <a:endParaRPr lang="en-US" altLang="zh-CN" b="1" dirty="0"/>
          </a:p>
          <a:p>
            <a:r>
              <a:rPr lang="zh-CN" altLang="en-US" b="1" dirty="0"/>
              <a:t>第</a:t>
            </a:r>
            <a:r>
              <a:rPr lang="en-US" altLang="zh-CN" b="1" dirty="0"/>
              <a:t>14</a:t>
            </a:r>
            <a:r>
              <a:rPr lang="zh-CN" altLang="en-US" b="1" dirty="0"/>
              <a:t>讲  图像形状特征</a:t>
            </a:r>
            <a:endParaRPr lang="en-US" altLang="zh-CN" b="1" dirty="0"/>
          </a:p>
          <a:p>
            <a:endParaRPr lang="zh-CN" altLang="en-US" dirty="0"/>
          </a:p>
        </p:txBody>
      </p:sp>
    </p:spTree>
    <p:extLst>
      <p:ext uri="{BB962C8B-B14F-4D97-AF65-F5344CB8AC3E}">
        <p14:creationId xmlns:p14="http://schemas.microsoft.com/office/powerpoint/2010/main" val="1884370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47928" y="1975655"/>
            <a:ext cx="8229600" cy="5768997"/>
          </a:xfrm>
        </p:spPr>
        <p:txBody>
          <a:bodyPr/>
          <a:lstStyle/>
          <a:p>
            <a:r>
              <a:rPr lang="en-US" altLang="zh-CN" dirty="0"/>
              <a:t>4.3</a:t>
            </a:r>
            <a:r>
              <a:rPr lang="zh-CN" altLang="en-US" dirty="0"/>
              <a:t>、数据变换</a:t>
            </a:r>
            <a:endParaRPr lang="en-US" altLang="zh-CN" dirty="0"/>
          </a:p>
          <a:p>
            <a:pPr lvl="1"/>
            <a:r>
              <a:rPr lang="zh-CN" altLang="en-US" dirty="0"/>
              <a:t>降维</a:t>
            </a:r>
            <a:endParaRPr lang="en-US" altLang="zh-CN" dirty="0"/>
          </a:p>
          <a:p>
            <a:pPr lvl="1"/>
            <a:r>
              <a:rPr lang="zh-CN" altLang="en-US" dirty="0"/>
              <a:t>空间转换</a:t>
            </a:r>
            <a:endParaRPr lang="en-US" altLang="zh-CN" dirty="0"/>
          </a:p>
          <a:p>
            <a:pPr lvl="1"/>
            <a:r>
              <a:rPr lang="zh-CN" altLang="en-US" dirty="0"/>
              <a:t>数据矩阵  奇异值分解 </a:t>
            </a:r>
            <a:r>
              <a:rPr lang="en-US" altLang="zh-CN" dirty="0"/>
              <a:t>SVD</a:t>
            </a:r>
          </a:p>
          <a:p>
            <a:pPr lvl="1"/>
            <a:r>
              <a:rPr lang="zh-CN" altLang="en-US" dirty="0"/>
              <a:t>文本  </a:t>
            </a:r>
            <a:endParaRPr lang="en-US" altLang="zh-CN" dirty="0"/>
          </a:p>
          <a:p>
            <a:pPr lvl="2"/>
            <a:r>
              <a:rPr lang="zh-CN" altLang="en-US" dirty="0"/>
              <a:t> </a:t>
            </a:r>
            <a:r>
              <a:rPr lang="en-US" altLang="zh-CN" dirty="0"/>
              <a:t>LSA  (</a:t>
            </a:r>
            <a:r>
              <a:rPr lang="zh-CN" altLang="en-US" dirty="0"/>
              <a:t>潜在语义分析）</a:t>
            </a:r>
            <a:endParaRPr lang="en-US" altLang="zh-CN" dirty="0"/>
          </a:p>
          <a:p>
            <a:pPr lvl="2"/>
            <a:r>
              <a:rPr lang="zh-CN" altLang="en-US" dirty="0"/>
              <a:t>语义空间转换</a:t>
            </a:r>
            <a:endParaRPr lang="en-US" altLang="zh-CN" dirty="0"/>
          </a:p>
          <a:p>
            <a:pPr lvl="2"/>
            <a:r>
              <a:rPr lang="en-US" altLang="zh-CN" dirty="0"/>
              <a:t>Word   </a:t>
            </a:r>
            <a:r>
              <a:rPr lang="en-US" altLang="zh-CN" dirty="0" err="1"/>
              <a:t>embeding</a:t>
            </a:r>
            <a:endParaRPr lang="en-US" altLang="zh-CN" dirty="0"/>
          </a:p>
          <a:p>
            <a:pPr lvl="1"/>
            <a:endParaRPr lang="zh-CN" altLang="en-US" dirty="0"/>
          </a:p>
        </p:txBody>
      </p:sp>
      <p:pic>
        <p:nvPicPr>
          <p:cNvPr id="83970" name="Picture 2"/>
          <p:cNvPicPr>
            <a:picLocks noChangeAspect="1" noChangeArrowheads="1"/>
          </p:cNvPicPr>
          <p:nvPr/>
        </p:nvPicPr>
        <p:blipFill>
          <a:blip r:embed="rId2"/>
          <a:srcRect/>
          <a:stretch>
            <a:fillRect/>
          </a:stretch>
        </p:blipFill>
        <p:spPr bwMode="auto">
          <a:xfrm>
            <a:off x="5953124" y="3000372"/>
            <a:ext cx="4495800" cy="3467100"/>
          </a:xfrm>
          <a:prstGeom prst="rect">
            <a:avLst/>
          </a:prstGeom>
          <a:noFill/>
          <a:ln w="9525">
            <a:noFill/>
            <a:miter lim="800000"/>
            <a:headEnd/>
            <a:tailEnd/>
          </a:ln>
          <a:effectLst/>
        </p:spPr>
      </p:pic>
      <p:pic>
        <p:nvPicPr>
          <p:cNvPr id="5" name="Picture 3">
            <a:extLst>
              <a:ext uri="{FF2B5EF4-FFF2-40B4-BE49-F238E27FC236}">
                <a16:creationId xmlns:a16="http://schemas.microsoft.com/office/drawing/2014/main" id="{D2653265-8B06-443F-9190-5D13821AA3CC}"/>
              </a:ext>
            </a:extLst>
          </p:cNvPr>
          <p:cNvPicPr>
            <a:picLocks noChangeAspect="1" noChangeArrowheads="1"/>
          </p:cNvPicPr>
          <p:nvPr/>
        </p:nvPicPr>
        <p:blipFill>
          <a:blip r:embed="rId3"/>
          <a:srcRect/>
          <a:stretch>
            <a:fillRect/>
          </a:stretch>
        </p:blipFill>
        <p:spPr bwMode="auto">
          <a:xfrm>
            <a:off x="3709098" y="324944"/>
            <a:ext cx="8280400" cy="1909101"/>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FA199-591F-33BC-EB97-47101DE8518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7CA5045-CADB-7356-D45E-15C0BF75E498}"/>
              </a:ext>
            </a:extLst>
          </p:cNvPr>
          <p:cNvSpPr>
            <a:spLocks noGrp="1"/>
          </p:cNvSpPr>
          <p:nvPr>
            <p:ph idx="1"/>
          </p:nvPr>
        </p:nvSpPr>
        <p:spPr/>
        <p:txBody>
          <a:bodyPr>
            <a:normAutofit/>
          </a:bodyPr>
          <a:lstStyle/>
          <a:p>
            <a:r>
              <a:rPr lang="zh-CN" altLang="en-US" b="1" dirty="0"/>
              <a:t>第</a:t>
            </a:r>
            <a:r>
              <a:rPr lang="en-US" altLang="zh-CN" b="1" dirty="0"/>
              <a:t>9</a:t>
            </a:r>
            <a:r>
              <a:rPr lang="zh-CN" altLang="en-US" b="1" dirty="0"/>
              <a:t>讲  文本向量化</a:t>
            </a:r>
            <a:r>
              <a:rPr lang="zh-CN" altLang="en-US" dirty="0"/>
              <a:t>：</a:t>
            </a:r>
            <a:endParaRPr lang="en-US" altLang="zh-CN" dirty="0"/>
          </a:p>
          <a:p>
            <a:pPr lvl="1"/>
            <a:r>
              <a:rPr lang="en-US" altLang="zh-CN" dirty="0"/>
              <a:t>one-hot,  </a:t>
            </a:r>
            <a:r>
              <a:rPr lang="en-US" altLang="zh-CN" dirty="0" err="1"/>
              <a:t>tf</a:t>
            </a:r>
            <a:r>
              <a:rPr lang="en-US" altLang="zh-CN" dirty="0"/>
              <a:t>/</a:t>
            </a:r>
            <a:r>
              <a:rPr lang="en-US" altLang="zh-CN" dirty="0" err="1"/>
              <a:t>idf</a:t>
            </a:r>
            <a:r>
              <a:rPr lang="zh-CN" altLang="en-US" dirty="0"/>
              <a:t>，主题模型</a:t>
            </a:r>
            <a:endParaRPr lang="en-US" altLang="zh-CN" dirty="0"/>
          </a:p>
          <a:p>
            <a:r>
              <a:rPr lang="zh-CN" altLang="en-US" b="1" dirty="0"/>
              <a:t>第</a:t>
            </a:r>
            <a:r>
              <a:rPr lang="en-US" altLang="zh-CN" b="1" dirty="0"/>
              <a:t>10</a:t>
            </a:r>
            <a:r>
              <a:rPr lang="zh-CN" altLang="en-US" b="1" dirty="0"/>
              <a:t>讲   统计语言模型</a:t>
            </a:r>
            <a:endParaRPr lang="en-US" altLang="zh-CN" b="1" dirty="0"/>
          </a:p>
          <a:p>
            <a:pPr lvl="1"/>
            <a:r>
              <a:rPr lang="en-US" altLang="zh-CN" dirty="0"/>
              <a:t>Word2vec</a:t>
            </a:r>
            <a:r>
              <a:rPr lang="zh-CN" altLang="en-US" dirty="0"/>
              <a:t>，文档</a:t>
            </a:r>
            <a:r>
              <a:rPr lang="en-US" altLang="zh-CN" dirty="0"/>
              <a:t>hash</a:t>
            </a:r>
            <a:endParaRPr lang="en-US" altLang="zh-CN" b="1" dirty="0"/>
          </a:p>
          <a:p>
            <a:r>
              <a:rPr lang="zh-CN" altLang="zh-CN" b="1" dirty="0"/>
              <a:t>第</a:t>
            </a:r>
            <a:r>
              <a:rPr lang="en-US" altLang="zh-CN" b="1" dirty="0"/>
              <a:t>11</a:t>
            </a:r>
            <a:r>
              <a:rPr lang="zh-CN" altLang="zh-CN" b="1" dirty="0"/>
              <a:t>讲 </a:t>
            </a:r>
            <a:r>
              <a:rPr lang="zh-CN" altLang="en-US" b="1" dirty="0"/>
              <a:t>随机游走</a:t>
            </a:r>
            <a:endParaRPr lang="en-US" altLang="zh-CN" b="1" dirty="0"/>
          </a:p>
          <a:p>
            <a:pPr lvl="1"/>
            <a:r>
              <a:rPr lang="en-US" altLang="zh-CN" dirty="0" err="1"/>
              <a:t>pagerank</a:t>
            </a:r>
            <a:r>
              <a:rPr lang="en-US" altLang="zh-CN" dirty="0"/>
              <a:t>   </a:t>
            </a:r>
            <a:r>
              <a:rPr lang="en-US" altLang="zh-CN" dirty="0" err="1"/>
              <a:t>textrank</a:t>
            </a:r>
            <a:endParaRPr lang="en-US" altLang="zh-CN" dirty="0"/>
          </a:p>
          <a:p>
            <a:endParaRPr lang="en-US" altLang="zh-CN" b="1" dirty="0"/>
          </a:p>
          <a:p>
            <a:r>
              <a:rPr lang="zh-CN" altLang="zh-CN" b="1" dirty="0"/>
              <a:t>第</a:t>
            </a:r>
            <a:r>
              <a:rPr lang="en-US" altLang="zh-CN" b="1" dirty="0"/>
              <a:t>19</a:t>
            </a:r>
            <a:r>
              <a:rPr lang="zh-CN" altLang="zh-CN" b="1" dirty="0"/>
              <a:t>讲</a:t>
            </a:r>
            <a:r>
              <a:rPr lang="en-US" altLang="zh-CN" b="1" dirty="0"/>
              <a:t>   </a:t>
            </a:r>
            <a:r>
              <a:rPr lang="zh-CN" altLang="en-US" b="1" dirty="0"/>
              <a:t>搜索与推荐</a:t>
            </a:r>
            <a:endParaRPr lang="en-US" altLang="zh-CN" b="1" dirty="0"/>
          </a:p>
          <a:p>
            <a:pPr lvl="1"/>
            <a:r>
              <a:rPr lang="en-US" altLang="zh-CN" dirty="0"/>
              <a:t>SVD</a:t>
            </a:r>
            <a:r>
              <a:rPr lang="zh-CN" altLang="en-US" dirty="0"/>
              <a:t>算法</a:t>
            </a:r>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751990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66216" y="1571605"/>
            <a:ext cx="8229600" cy="5697559"/>
          </a:xfrm>
        </p:spPr>
        <p:txBody>
          <a:bodyPr/>
          <a:lstStyle/>
          <a:p>
            <a:r>
              <a:rPr lang="en-US" altLang="zh-CN" dirty="0"/>
              <a:t>4.4</a:t>
            </a:r>
            <a:r>
              <a:rPr lang="zh-CN" altLang="en-US" dirty="0"/>
              <a:t>、数据挖掘（</a:t>
            </a:r>
            <a:r>
              <a:rPr lang="en-US" altLang="zh-CN" dirty="0"/>
              <a:t>Data Mining</a:t>
            </a:r>
            <a:r>
              <a:rPr lang="zh-CN" altLang="en-US" dirty="0"/>
              <a:t>）与机器学习</a:t>
            </a:r>
            <a:endParaRPr lang="en-US" altLang="zh-CN" dirty="0"/>
          </a:p>
          <a:p>
            <a:pPr lvl="1"/>
            <a:r>
              <a:rPr lang="zh-CN" altLang="en-US" dirty="0"/>
              <a:t>从</a:t>
            </a:r>
            <a:r>
              <a:rPr lang="zh-CN" altLang="en-US" i="1" dirty="0"/>
              <a:t>大量的、不完全的、有噪声的、模糊的、随机的</a:t>
            </a:r>
            <a:r>
              <a:rPr lang="zh-CN" altLang="en-US" dirty="0"/>
              <a:t>实际应用数据中，</a:t>
            </a:r>
            <a:endParaRPr lang="en-US" altLang="zh-CN" dirty="0"/>
          </a:p>
          <a:p>
            <a:pPr lvl="1"/>
            <a:r>
              <a:rPr lang="zh-CN" altLang="en-US" dirty="0"/>
              <a:t>提取隐含在其中的、人们事先不知道的、但又是潜在有用的信息和知识的过程。</a:t>
            </a:r>
          </a:p>
        </p:txBody>
      </p:sp>
      <p:pic>
        <p:nvPicPr>
          <p:cNvPr id="84994" name="Picture 2"/>
          <p:cNvPicPr>
            <a:picLocks noChangeAspect="1" noChangeArrowheads="1"/>
          </p:cNvPicPr>
          <p:nvPr/>
        </p:nvPicPr>
        <p:blipFill>
          <a:blip r:embed="rId2"/>
          <a:srcRect/>
          <a:stretch>
            <a:fillRect/>
          </a:stretch>
        </p:blipFill>
        <p:spPr bwMode="auto">
          <a:xfrm>
            <a:off x="5506192" y="3300411"/>
            <a:ext cx="5524500" cy="3233733"/>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p>
        </p:txBody>
      </p:sp>
      <p:sp>
        <p:nvSpPr>
          <p:cNvPr id="3" name="内容占位符 2"/>
          <p:cNvSpPr>
            <a:spLocks noGrp="1"/>
          </p:cNvSpPr>
          <p:nvPr>
            <p:ph idx="1"/>
          </p:nvPr>
        </p:nvSpPr>
        <p:spPr/>
        <p:txBody>
          <a:bodyPr/>
          <a:lstStyle/>
          <a:p>
            <a:r>
              <a:rPr lang="zh-CN" altLang="en-US" dirty="0"/>
              <a:t>从有限的观察数据（样例）中，</a:t>
            </a:r>
            <a:endParaRPr lang="en-US" altLang="zh-CN" dirty="0"/>
          </a:p>
          <a:p>
            <a:r>
              <a:rPr lang="zh-CN" altLang="en-US" dirty="0"/>
              <a:t>通过算法学习（猜）出一般规律，</a:t>
            </a:r>
            <a:endParaRPr lang="en-US" altLang="zh-CN" dirty="0"/>
          </a:p>
          <a:p>
            <a:pPr lvl="1"/>
            <a:r>
              <a:rPr lang="zh-CN" altLang="en-US" dirty="0"/>
              <a:t>学习一个预测模型</a:t>
            </a:r>
            <a:endParaRPr lang="en-US" altLang="zh-CN" dirty="0"/>
          </a:p>
          <a:p>
            <a:r>
              <a:rPr lang="zh-CN" altLang="en-US" dirty="0"/>
              <a:t>并利用这些规律对未知数据进行预测的方法</a:t>
            </a:r>
            <a:endParaRPr lang="en-US" altLang="zh-CN" dirty="0"/>
          </a:p>
          <a:p>
            <a:endParaRPr lang="en-US" altLang="zh-CN" dirty="0"/>
          </a:p>
          <a:p>
            <a:endParaRPr lang="en-US" altLang="zh-CN" dirty="0"/>
          </a:p>
          <a:p>
            <a:r>
              <a:rPr lang="en-US" altLang="zh-CN" dirty="0"/>
              <a:t>《</a:t>
            </a:r>
            <a:r>
              <a:rPr lang="zh-CN" altLang="en-US" dirty="0"/>
              <a:t>神经网络与深度学习</a:t>
            </a:r>
            <a:r>
              <a:rPr lang="en-US" altLang="zh-CN" dirty="0"/>
              <a:t>》</a:t>
            </a:r>
            <a:r>
              <a:rPr lang="zh-CN" altLang="en-US" dirty="0"/>
              <a:t>，邱锡鹏 ，机械工业出版社，</a:t>
            </a:r>
            <a:r>
              <a:rPr lang="en-US" altLang="zh-CN" dirty="0"/>
              <a:t>2020</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2A486-F473-41EF-A5BB-0680C711C4C5}"/>
              </a:ext>
            </a:extLst>
          </p:cNvPr>
          <p:cNvSpPr>
            <a:spLocks noGrp="1"/>
          </p:cNvSpPr>
          <p:nvPr>
            <p:ph type="title"/>
          </p:nvPr>
        </p:nvSpPr>
        <p:spPr/>
        <p:txBody>
          <a:bodyPr/>
          <a:lstStyle/>
          <a:p>
            <a:r>
              <a:rPr lang="zh-CN" altLang="en-US" dirty="0"/>
              <a:t>机器学习的一个形象描述</a:t>
            </a:r>
            <a:br>
              <a:rPr lang="zh-CN" altLang="en-US" dirty="0"/>
            </a:br>
            <a:endParaRPr lang="zh-CN" altLang="en-US" dirty="0"/>
          </a:p>
        </p:txBody>
      </p:sp>
      <p:sp>
        <p:nvSpPr>
          <p:cNvPr id="3" name="内容占位符 2">
            <a:extLst>
              <a:ext uri="{FF2B5EF4-FFF2-40B4-BE49-F238E27FC236}">
                <a16:creationId xmlns:a16="http://schemas.microsoft.com/office/drawing/2014/main" id="{77513C47-E5FE-4B0E-9F3E-F4D44DF7BE1A}"/>
              </a:ext>
            </a:extLst>
          </p:cNvPr>
          <p:cNvSpPr>
            <a:spLocks noGrp="1"/>
          </p:cNvSpPr>
          <p:nvPr>
            <p:ph idx="1"/>
          </p:nvPr>
        </p:nvSpPr>
        <p:spPr/>
        <p:txBody>
          <a:bodyPr/>
          <a:lstStyle/>
          <a:p>
            <a:endParaRPr lang="zh-CN" altLang="en-US" dirty="0"/>
          </a:p>
        </p:txBody>
      </p:sp>
      <p:pic>
        <p:nvPicPr>
          <p:cNvPr id="4" name="Picture 2">
            <a:extLst>
              <a:ext uri="{FF2B5EF4-FFF2-40B4-BE49-F238E27FC236}">
                <a16:creationId xmlns:a16="http://schemas.microsoft.com/office/drawing/2014/main" id="{A8D1714A-B795-4C84-B2FF-FF212DBEA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652" y="1515251"/>
            <a:ext cx="7504834"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730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3000" dirty="0"/>
              <a:t>机器学习</a:t>
            </a:r>
            <a:r>
              <a:rPr lang="en-US" altLang="zh-CN" sz="3000" dirty="0"/>
              <a:t>(Machine Learning, ML)</a:t>
            </a:r>
          </a:p>
          <a:p>
            <a:pPr lvl="1"/>
            <a:r>
              <a:rPr lang="zh-CN" altLang="en-US" dirty="0">
                <a:hlinkClick r:id="rId2"/>
              </a:rPr>
              <a:t>人工智能</a:t>
            </a:r>
            <a:r>
              <a:rPr lang="zh-CN" altLang="en-US" dirty="0"/>
              <a:t>的核心</a:t>
            </a:r>
            <a:endParaRPr lang="en-US" altLang="zh-CN" dirty="0"/>
          </a:p>
          <a:p>
            <a:pPr lvl="1"/>
            <a:r>
              <a:rPr lang="zh-CN" altLang="en-US" dirty="0"/>
              <a:t>一门多领域交叉学科，涉及概率论、统计学、</a:t>
            </a:r>
            <a:r>
              <a:rPr lang="zh-CN" altLang="en-US" dirty="0">
                <a:hlinkClick r:id="rId3"/>
              </a:rPr>
              <a:t>逼近论</a:t>
            </a:r>
            <a:r>
              <a:rPr lang="zh-CN" altLang="en-US" dirty="0"/>
              <a:t>、</a:t>
            </a:r>
            <a:r>
              <a:rPr lang="zh-CN" altLang="en-US" dirty="0">
                <a:hlinkClick r:id="rId4"/>
              </a:rPr>
              <a:t>凸分析</a:t>
            </a:r>
            <a:r>
              <a:rPr lang="zh-CN" altLang="en-US" dirty="0"/>
              <a:t>、</a:t>
            </a:r>
            <a:r>
              <a:rPr lang="zh-CN" altLang="en-US" dirty="0">
                <a:hlinkClick r:id="rId5"/>
              </a:rPr>
              <a:t>算法复杂度</a:t>
            </a:r>
            <a:r>
              <a:rPr lang="zh-CN" altLang="en-US" dirty="0"/>
              <a:t>理论等多门学科。</a:t>
            </a:r>
            <a:endParaRPr lang="en-US" altLang="zh-CN" dirty="0"/>
          </a:p>
          <a:p>
            <a:pPr lvl="1"/>
            <a:r>
              <a:rPr lang="zh-CN" altLang="en-US" dirty="0"/>
              <a:t>最主要的应用领域有：专家系统、认知模拟、规划和问题求解、</a:t>
            </a:r>
            <a:r>
              <a:rPr lang="zh-CN" altLang="en-US" dirty="0">
                <a:hlinkClick r:id="rId6"/>
              </a:rPr>
              <a:t>数据挖掘</a:t>
            </a:r>
            <a:r>
              <a:rPr lang="zh-CN" altLang="en-US" dirty="0"/>
              <a:t>、网络信息服务、图象识别、故障诊断、自然语言理解、机器人和博弈等领域。</a:t>
            </a:r>
          </a:p>
          <a:p>
            <a:endParaRPr lang="zh-CN" altLang="en-US" dirty="0"/>
          </a:p>
        </p:txBody>
      </p:sp>
    </p:spTree>
    <p:extLst>
      <p:ext uri="{BB962C8B-B14F-4D97-AF65-F5344CB8AC3E}">
        <p14:creationId xmlns:p14="http://schemas.microsoft.com/office/powerpoint/2010/main" val="1849100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b="1" dirty="0"/>
              <a:t>Web</a:t>
            </a:r>
            <a:r>
              <a:rPr lang="zh-CN" altLang="en-US" b="1" dirty="0"/>
              <a:t>数据挖掘</a:t>
            </a:r>
            <a:endParaRPr lang="en-US" altLang="zh-CN" b="1" dirty="0"/>
          </a:p>
          <a:p>
            <a:pPr lvl="1"/>
            <a:r>
              <a:rPr lang="en-US" altLang="en-US" dirty="0"/>
              <a:t>Web</a:t>
            </a:r>
            <a:r>
              <a:rPr lang="zh-CN" altLang="en-US" dirty="0"/>
              <a:t>数据挖掘（</a:t>
            </a:r>
            <a:r>
              <a:rPr lang="en-US" altLang="en-US" dirty="0"/>
              <a:t>Mining the </a:t>
            </a:r>
            <a:r>
              <a:rPr lang="en-US" altLang="en-US" dirty="0" err="1"/>
              <a:t>Web:Discovering</a:t>
            </a:r>
            <a:r>
              <a:rPr lang="en-US" altLang="en-US" dirty="0"/>
              <a:t> Knowledge from Hypertext Data</a:t>
            </a:r>
            <a:r>
              <a:rPr lang="zh-CN" altLang="en-US" dirty="0"/>
              <a:t>）刘兵</a:t>
            </a:r>
            <a:r>
              <a:rPr lang="en-US" altLang="en-US" dirty="0"/>
              <a:t> (</a:t>
            </a:r>
            <a:r>
              <a:rPr lang="zh-CN" altLang="en-US" dirty="0"/>
              <a:t>作者</a:t>
            </a:r>
            <a:r>
              <a:rPr lang="en-US" altLang="en-US" dirty="0"/>
              <a:t>), </a:t>
            </a:r>
            <a:r>
              <a:rPr lang="zh-CN" altLang="en-US" dirty="0"/>
              <a:t>俞勇（译）。清华大学出版社，</a:t>
            </a:r>
            <a:r>
              <a:rPr lang="en-US" altLang="en-US" dirty="0"/>
              <a:t>2009.</a:t>
            </a:r>
            <a:endParaRPr lang="en-US" altLang="zh-CN" dirty="0"/>
          </a:p>
          <a:p>
            <a:r>
              <a:rPr lang="en-US" altLang="zh-CN" dirty="0"/>
              <a:t>Web</a:t>
            </a:r>
            <a:r>
              <a:rPr lang="zh-CN" altLang="en-US" dirty="0"/>
              <a:t>数据挖掘是一项综合性技术</a:t>
            </a:r>
            <a:endParaRPr lang="en-US" altLang="zh-CN" dirty="0"/>
          </a:p>
          <a:p>
            <a:r>
              <a:rPr lang="zh-CN" altLang="en-US" dirty="0"/>
              <a:t>挖掘？</a:t>
            </a:r>
            <a:endParaRPr lang="en-US" dirty="0"/>
          </a:p>
          <a:p>
            <a:pPr lvl="1"/>
            <a:r>
              <a:rPr lang="en-US" dirty="0"/>
              <a:t>Web</a:t>
            </a:r>
            <a:r>
              <a:rPr lang="zh-CN" altLang="en-US" dirty="0"/>
              <a:t>结构挖掘从表层</a:t>
            </a:r>
            <a:r>
              <a:rPr lang="en-US" dirty="0"/>
              <a:t>Web</a:t>
            </a:r>
            <a:r>
              <a:rPr lang="zh-CN" altLang="en-US" dirty="0"/>
              <a:t>结构的超链接中寻找知识；</a:t>
            </a:r>
            <a:endParaRPr lang="en-US" altLang="zh-CN" dirty="0"/>
          </a:p>
          <a:p>
            <a:pPr lvl="1"/>
            <a:r>
              <a:rPr lang="en-US" dirty="0"/>
              <a:t>Web</a:t>
            </a:r>
            <a:r>
              <a:rPr lang="zh-CN" altLang="en-US" dirty="0"/>
              <a:t>内容挖掘从网页内容中抽取有用的信息和知识；</a:t>
            </a:r>
            <a:endParaRPr lang="en-US" altLang="zh-CN" dirty="0"/>
          </a:p>
          <a:p>
            <a:pPr lvl="1"/>
            <a:r>
              <a:rPr lang="en-US" dirty="0"/>
              <a:t>Web</a:t>
            </a:r>
            <a:r>
              <a:rPr lang="zh-CN" altLang="en-US" dirty="0"/>
              <a:t>使用挖掘从记录每位用户点击情况的日志中挖掘用户访问模式。</a:t>
            </a: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algn="ctr" rtl="0">
              <a:spcBef>
                <a:spcPct val="0"/>
              </a:spcBef>
            </a:pPr>
            <a:endParaRPr lang="zh-CN" altLang="en-US" sz="4400" dirty="0"/>
          </a:p>
        </p:txBody>
      </p:sp>
      <p:sp>
        <p:nvSpPr>
          <p:cNvPr id="3" name="内容占位符 2"/>
          <p:cNvSpPr>
            <a:spLocks noGrp="1"/>
          </p:cNvSpPr>
          <p:nvPr>
            <p:ph idx="1"/>
          </p:nvPr>
        </p:nvSpPr>
        <p:spPr/>
        <p:txBody>
          <a:bodyPr/>
          <a:lstStyle/>
          <a:p>
            <a:r>
              <a:rPr lang="en-US" altLang="zh-CN" dirty="0"/>
              <a:t>Web</a:t>
            </a:r>
            <a:r>
              <a:rPr lang="zh-CN" altLang="en-US" dirty="0"/>
              <a:t>的数据内容</a:t>
            </a:r>
            <a:endParaRPr lang="en-US" altLang="zh-CN" dirty="0"/>
          </a:p>
          <a:p>
            <a:pPr lvl="1"/>
            <a:r>
              <a:rPr lang="en-US" altLang="zh-CN" dirty="0"/>
              <a:t>Web</a:t>
            </a:r>
            <a:r>
              <a:rPr lang="zh-CN" altLang="en-US" dirty="0"/>
              <a:t>将计算机网络技术和</a:t>
            </a:r>
            <a:r>
              <a:rPr lang="zh-CN" altLang="en-US" dirty="0">
                <a:solidFill>
                  <a:srgbClr val="FF0000"/>
                </a:solidFill>
              </a:rPr>
              <a:t>超媒体</a:t>
            </a:r>
            <a:r>
              <a:rPr lang="zh-CN" altLang="en-US" dirty="0"/>
              <a:t>技术融合起来，在很短时间内就被各个领域的用户广泛接受，信息量呈爆炸式增长</a:t>
            </a:r>
            <a:endParaRPr lang="en-US" altLang="zh-CN" dirty="0"/>
          </a:p>
          <a:p>
            <a:pPr lvl="1"/>
            <a:r>
              <a:rPr lang="en-US" altLang="zh-CN" dirty="0"/>
              <a:t>Web</a:t>
            </a:r>
            <a:r>
              <a:rPr lang="zh-CN" altLang="en-US" dirty="0"/>
              <a:t>中这些</a:t>
            </a:r>
            <a:r>
              <a:rPr lang="zh-CN" altLang="en-US" dirty="0">
                <a:solidFill>
                  <a:srgbClr val="FF0000"/>
                </a:solidFill>
              </a:rPr>
              <a:t>海量</a:t>
            </a:r>
            <a:r>
              <a:rPr lang="zh-CN" altLang="en-US" dirty="0"/>
              <a:t>和</a:t>
            </a:r>
            <a:r>
              <a:rPr lang="zh-CN" altLang="en-US" dirty="0">
                <a:solidFill>
                  <a:srgbClr val="FF0000"/>
                </a:solidFill>
              </a:rPr>
              <a:t>多样化数据</a:t>
            </a:r>
            <a:r>
              <a:rPr lang="zh-CN" altLang="en-US" dirty="0"/>
              <a:t>不同于传统的数据模型</a:t>
            </a:r>
          </a:p>
          <a:p>
            <a:endParaRPr lang="zh-CN" altLang="en-US" dirty="0"/>
          </a:p>
        </p:txBody>
      </p:sp>
      <p:pic>
        <p:nvPicPr>
          <p:cNvPr id="4" name="Picture 2">
            <a:extLst>
              <a:ext uri="{FF2B5EF4-FFF2-40B4-BE49-F238E27FC236}">
                <a16:creationId xmlns:a16="http://schemas.microsoft.com/office/drawing/2014/main" id="{97A5587C-1CE8-4CCC-AE84-C3A1B7191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191" y="3807395"/>
            <a:ext cx="5889277" cy="2504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nSpc>
                <a:spcPct val="100000"/>
              </a:lnSpc>
            </a:pPr>
            <a:r>
              <a:rPr kumimoji="1" lang="zh-CN" altLang="en-US" dirty="0"/>
              <a:t>数据挖掘任务有两类</a:t>
            </a:r>
            <a:endParaRPr kumimoji="1" lang="en-US" altLang="zh-CN" dirty="0"/>
          </a:p>
          <a:p>
            <a:pPr lvl="1">
              <a:lnSpc>
                <a:spcPct val="100000"/>
              </a:lnSpc>
            </a:pPr>
            <a:r>
              <a:rPr lang="zh-CN" altLang="en-US" dirty="0"/>
              <a:t>预测任务：根据其他属性的值，预测特定属性的值</a:t>
            </a:r>
            <a:endParaRPr lang="en-US" altLang="zh-CN" dirty="0"/>
          </a:p>
          <a:p>
            <a:pPr lvl="2">
              <a:lnSpc>
                <a:spcPct val="100000"/>
              </a:lnSpc>
            </a:pPr>
            <a:r>
              <a:rPr lang="zh-CN" altLang="en-US" dirty="0"/>
              <a:t>回归</a:t>
            </a:r>
            <a:endParaRPr lang="en-US" altLang="zh-CN" dirty="0"/>
          </a:p>
          <a:p>
            <a:pPr lvl="2">
              <a:lnSpc>
                <a:spcPct val="100000"/>
              </a:lnSpc>
            </a:pPr>
            <a:r>
              <a:rPr lang="zh-CN" altLang="en-US" dirty="0"/>
              <a:t>房产属性：面积，位置，装修，卫生间，。。。</a:t>
            </a:r>
            <a:endParaRPr lang="en-US" altLang="zh-CN" dirty="0"/>
          </a:p>
          <a:p>
            <a:pPr lvl="2">
              <a:lnSpc>
                <a:spcPct val="100000"/>
              </a:lnSpc>
            </a:pPr>
            <a:r>
              <a:rPr lang="zh-CN" altLang="en-US" dirty="0"/>
              <a:t>知道这一季度的房产销售情况去简单预测下一个季度的房产销售情况</a:t>
            </a:r>
            <a:endParaRPr lang="en-US" altLang="zh-CN" dirty="0"/>
          </a:p>
          <a:p>
            <a:pPr lvl="1">
              <a:lnSpc>
                <a:spcPct val="100000"/>
              </a:lnSpc>
            </a:pPr>
            <a:r>
              <a:rPr lang="zh-CN" altLang="en-US" dirty="0"/>
              <a:t>描述任务：慨括数据中潜在联系的模式</a:t>
            </a:r>
            <a:endParaRPr lang="en-US" altLang="zh-CN" dirty="0"/>
          </a:p>
          <a:p>
            <a:pPr lvl="2">
              <a:lnSpc>
                <a:spcPct val="100000"/>
              </a:lnSpc>
            </a:pPr>
            <a:r>
              <a:rPr lang="zh-CN" altLang="en-US" dirty="0"/>
              <a:t>监督学习   分类</a:t>
            </a:r>
            <a:endParaRPr lang="en-US" altLang="zh-CN" dirty="0"/>
          </a:p>
          <a:p>
            <a:pPr lvl="2">
              <a:lnSpc>
                <a:spcPct val="100000"/>
              </a:lnSpc>
            </a:pPr>
            <a:r>
              <a:rPr lang="zh-CN" altLang="en-US" dirty="0"/>
              <a:t>无监督学习  聚类</a:t>
            </a:r>
            <a:endParaRPr lang="en-US" altLang="zh-CN" dirty="0"/>
          </a:p>
          <a:p>
            <a:pPr lvl="2">
              <a:lnSpc>
                <a:spcPct val="100000"/>
              </a:lnSpc>
            </a:pPr>
            <a:r>
              <a:rPr lang="zh-CN" altLang="en-US" dirty="0">
                <a:solidFill>
                  <a:srgbClr val="FF0000"/>
                </a:solidFill>
              </a:rPr>
              <a:t>关联规则</a:t>
            </a:r>
            <a:r>
              <a:rPr lang="zh-CN" altLang="en-US" dirty="0"/>
              <a:t>和序列模式</a:t>
            </a:r>
            <a:endParaRPr lang="en-US" altLang="zh-CN" dirty="0"/>
          </a:p>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时序数据和序列数据的挖掘</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6721" y="1600201"/>
            <a:ext cx="6378559" cy="4525963"/>
          </a:xfrm>
        </p:spPr>
      </p:pic>
    </p:spTree>
    <p:extLst>
      <p:ext uri="{BB962C8B-B14F-4D97-AF65-F5344CB8AC3E}">
        <p14:creationId xmlns:p14="http://schemas.microsoft.com/office/powerpoint/2010/main" val="3873026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136775" y="228600"/>
            <a:ext cx="8153400" cy="990600"/>
          </a:xfrm>
        </p:spPr>
        <p:txBody>
          <a:bodyPr/>
          <a:lstStyle/>
          <a:p>
            <a:pPr marL="838200" indent="-838200"/>
            <a:endParaRPr lang="zh-CN" altLang="en-US" dirty="0">
              <a:latin typeface="Times New Roman" pitchFamily="18" charset="0"/>
            </a:endParaRPr>
          </a:p>
        </p:txBody>
      </p:sp>
      <p:sp>
        <p:nvSpPr>
          <p:cNvPr id="55299" name="Rectangle 3"/>
          <p:cNvSpPr>
            <a:spLocks noGrp="1" noChangeArrowheads="1"/>
          </p:cNvSpPr>
          <p:nvPr>
            <p:ph sz="quarter" idx="1"/>
          </p:nvPr>
        </p:nvSpPr>
        <p:spPr>
          <a:xfrm>
            <a:off x="1991544" y="332656"/>
            <a:ext cx="8153400" cy="6192688"/>
          </a:xfrm>
        </p:spPr>
        <p:txBody>
          <a:bodyPr>
            <a:normAutofit/>
          </a:bodyPr>
          <a:lstStyle/>
          <a:p>
            <a:pPr>
              <a:lnSpc>
                <a:spcPct val="150000"/>
              </a:lnSpc>
            </a:pPr>
            <a:r>
              <a:rPr lang="zh-CN" altLang="en-US" sz="2000" dirty="0"/>
              <a:t>数据挖掘是个很宽泛的概念，数据挖掘常用方法大多来自于机器学习这门学科</a:t>
            </a:r>
            <a:endParaRPr lang="en-US" altLang="zh-CN" sz="2000" dirty="0"/>
          </a:p>
          <a:p>
            <a:pPr eaLnBrk="1" hangingPunct="1">
              <a:lnSpc>
                <a:spcPct val="150000"/>
              </a:lnSpc>
            </a:pPr>
            <a:r>
              <a:rPr lang="zh-CN" altLang="en-US" sz="2000" dirty="0">
                <a:latin typeface="宋体" pitchFamily="2" charset="-122"/>
              </a:rPr>
              <a:t>应用</a:t>
            </a:r>
            <a:endParaRPr lang="en-US" altLang="zh-CN" sz="2000" dirty="0">
              <a:latin typeface="宋体" pitchFamily="2" charset="-122"/>
            </a:endParaRPr>
          </a:p>
          <a:p>
            <a:pPr lvl="1">
              <a:lnSpc>
                <a:spcPct val="150000"/>
              </a:lnSpc>
            </a:pPr>
            <a:r>
              <a:rPr lang="zh-CN" altLang="en-US" sz="1600" dirty="0">
                <a:latin typeface="宋体" pitchFamily="2" charset="-122"/>
              </a:rPr>
              <a:t>电信：流失</a:t>
            </a:r>
            <a:endParaRPr lang="ko-KR" altLang="en-US" sz="1600" dirty="0">
              <a:latin typeface="宋体" pitchFamily="2" charset="-122"/>
            </a:endParaRPr>
          </a:p>
          <a:p>
            <a:pPr lvl="1">
              <a:lnSpc>
                <a:spcPct val="150000"/>
              </a:lnSpc>
            </a:pPr>
            <a:r>
              <a:rPr lang="zh-CN" altLang="en-US" sz="1600" dirty="0">
                <a:latin typeface="宋体" pitchFamily="2" charset="-122"/>
              </a:rPr>
              <a:t>银行：聚类（细分）</a:t>
            </a:r>
            <a:r>
              <a:rPr lang="ko-KR" altLang="en-US" sz="1600" dirty="0">
                <a:latin typeface="宋体" pitchFamily="2" charset="-122"/>
              </a:rPr>
              <a:t>, </a:t>
            </a:r>
            <a:r>
              <a:rPr lang="zh-CN" altLang="en-US" sz="1600" dirty="0">
                <a:latin typeface="宋体" pitchFamily="2" charset="-122"/>
              </a:rPr>
              <a:t>交叉销售</a:t>
            </a:r>
            <a:endParaRPr lang="ko-KR" altLang="en-US" sz="1600" dirty="0">
              <a:latin typeface="宋体" pitchFamily="2" charset="-122"/>
            </a:endParaRPr>
          </a:p>
          <a:p>
            <a:pPr lvl="1">
              <a:lnSpc>
                <a:spcPct val="150000"/>
              </a:lnSpc>
            </a:pPr>
            <a:r>
              <a:rPr lang="zh-CN" altLang="en-US" sz="1600" dirty="0">
                <a:latin typeface="宋体" pitchFamily="2" charset="-122"/>
              </a:rPr>
              <a:t>百货公司</a:t>
            </a:r>
            <a:r>
              <a:rPr lang="en-US" altLang="zh-CN" sz="1600" dirty="0">
                <a:latin typeface="宋体" pitchFamily="2" charset="-122"/>
              </a:rPr>
              <a:t>/</a:t>
            </a:r>
            <a:r>
              <a:rPr lang="zh-CN" altLang="en-US" sz="1600" dirty="0">
                <a:latin typeface="宋体" pitchFamily="2" charset="-122"/>
              </a:rPr>
              <a:t>超市：购物篮分析</a:t>
            </a:r>
            <a:r>
              <a:rPr lang="ko-KR" altLang="en-US" sz="1600" dirty="0">
                <a:latin typeface="宋体" pitchFamily="2" charset="-122"/>
              </a:rPr>
              <a:t> </a:t>
            </a:r>
            <a:r>
              <a:rPr lang="zh-CN" altLang="en-US" sz="1600" dirty="0">
                <a:latin typeface="宋体" pitchFamily="2" charset="-122"/>
              </a:rPr>
              <a:t>（关联规则）</a:t>
            </a:r>
            <a:endParaRPr lang="en-US" altLang="ko-KR" sz="1600" dirty="0">
              <a:latin typeface="宋体" pitchFamily="2" charset="-122"/>
            </a:endParaRPr>
          </a:p>
          <a:p>
            <a:pPr lvl="1">
              <a:lnSpc>
                <a:spcPct val="150000"/>
              </a:lnSpc>
            </a:pPr>
            <a:r>
              <a:rPr lang="zh-CN" altLang="en-US" sz="1600" dirty="0">
                <a:latin typeface="宋体" pitchFamily="2" charset="-122"/>
              </a:rPr>
              <a:t>保险：细分，交叉销售，流失（原因分析）</a:t>
            </a:r>
            <a:endParaRPr lang="en-US" altLang="ko-KR" sz="1600" dirty="0">
              <a:latin typeface="宋体" pitchFamily="2" charset="-122"/>
            </a:endParaRPr>
          </a:p>
          <a:p>
            <a:pPr lvl="1">
              <a:lnSpc>
                <a:spcPct val="150000"/>
              </a:lnSpc>
            </a:pPr>
            <a:r>
              <a:rPr lang="zh-CN" altLang="en-US" sz="1600" dirty="0">
                <a:latin typeface="宋体" pitchFamily="2" charset="-122"/>
              </a:rPr>
              <a:t>信用卡：欺诈探测，细分</a:t>
            </a:r>
            <a:endParaRPr lang="en-US" altLang="ko-KR" sz="1600" dirty="0">
              <a:latin typeface="宋体" pitchFamily="2" charset="-122"/>
            </a:endParaRPr>
          </a:p>
          <a:p>
            <a:pPr lvl="1">
              <a:lnSpc>
                <a:spcPct val="150000"/>
              </a:lnSpc>
            </a:pPr>
            <a:r>
              <a:rPr lang="zh-CN" altLang="en-US" sz="1600" dirty="0">
                <a:latin typeface="宋体" pitchFamily="2" charset="-122"/>
              </a:rPr>
              <a:t>电子商务：网站日志分析</a:t>
            </a:r>
            <a:endParaRPr lang="ko-KR" altLang="en-US" sz="1600" dirty="0">
              <a:latin typeface="宋体" pitchFamily="2" charset="-122"/>
            </a:endParaRPr>
          </a:p>
          <a:p>
            <a:pPr lvl="1">
              <a:lnSpc>
                <a:spcPct val="150000"/>
              </a:lnSpc>
            </a:pPr>
            <a:r>
              <a:rPr lang="zh-CN" altLang="en-US" sz="1600" dirty="0">
                <a:latin typeface="宋体" pitchFamily="2" charset="-122"/>
              </a:rPr>
              <a:t>税务部门：偷漏税行为探测</a:t>
            </a:r>
            <a:endParaRPr lang="en-US" altLang="ko-KR" sz="1600" dirty="0">
              <a:latin typeface="宋体" pitchFamily="2" charset="-122"/>
            </a:endParaRPr>
          </a:p>
          <a:p>
            <a:pPr lvl="1">
              <a:lnSpc>
                <a:spcPct val="150000"/>
              </a:lnSpc>
            </a:pPr>
            <a:r>
              <a:rPr lang="zh-CN" altLang="en-US" sz="1600" dirty="0">
                <a:latin typeface="宋体" pitchFamily="2" charset="-122"/>
              </a:rPr>
              <a:t>警察机关：犯罪行为分析</a:t>
            </a:r>
            <a:endParaRPr lang="en-US" altLang="ko-KR" sz="1600" dirty="0">
              <a:latin typeface="宋体" pitchFamily="2" charset="-122"/>
            </a:endParaRPr>
          </a:p>
          <a:p>
            <a:pPr lvl="1">
              <a:lnSpc>
                <a:spcPct val="150000"/>
              </a:lnSpc>
            </a:pPr>
            <a:r>
              <a:rPr lang="zh-CN" altLang="en-US" sz="1600" dirty="0">
                <a:latin typeface="宋体" pitchFamily="2" charset="-122"/>
              </a:rPr>
              <a:t>医学：医疗保健</a:t>
            </a:r>
            <a:endParaRPr lang="zh-CN" altLang="en-US" sz="1600" dirty="0"/>
          </a:p>
        </p:txBody>
      </p:sp>
      <p:sp>
        <p:nvSpPr>
          <p:cNvPr id="4" name="Slide Number Placeholder 3"/>
          <p:cNvSpPr>
            <a:spLocks noGrp="1"/>
          </p:cNvSpPr>
          <p:nvPr>
            <p:ph type="sldNum" sz="quarter" idx="12"/>
          </p:nvPr>
        </p:nvSpPr>
        <p:spPr/>
        <p:txBody>
          <a:bodyPr>
            <a:normAutofit/>
          </a:bodyPr>
          <a:lstStyle/>
          <a:p>
            <a:pPr>
              <a:defRPr/>
            </a:pPr>
            <a:fld id="{12F37089-1261-4B2A-BF62-1A3215C87E26}" type="slidenum">
              <a:rPr lang="en-US" altLang="zh-CN"/>
              <a:pPr>
                <a:defRPr/>
              </a:pPr>
              <a:t>52</a:t>
            </a:fld>
            <a:endParaRPr lang="en-US" altLang="zh-CN"/>
          </a:p>
        </p:txBody>
      </p:sp>
    </p:spTree>
    <p:extLst>
      <p:ext uri="{BB962C8B-B14F-4D97-AF65-F5344CB8AC3E}">
        <p14:creationId xmlns:p14="http://schemas.microsoft.com/office/powerpoint/2010/main" val="4174152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lnSpc>
                <a:spcPct val="150000"/>
              </a:lnSpc>
            </a:pPr>
            <a:r>
              <a:rPr lang="en-US" altLang="zh-CN" dirty="0"/>
              <a:t>4.5</a:t>
            </a:r>
            <a:r>
              <a:rPr lang="zh-CN" altLang="en-US" dirty="0"/>
              <a:t>、知识发现（</a:t>
            </a:r>
            <a:r>
              <a:rPr lang="en-US" altLang="zh-CN" dirty="0"/>
              <a:t>Knowledge Discovery in Databases</a:t>
            </a:r>
            <a:r>
              <a:rPr lang="zh-CN" altLang="en-US" dirty="0"/>
              <a:t>） </a:t>
            </a:r>
            <a:r>
              <a:rPr lang="en-US" altLang="zh-CN" dirty="0"/>
              <a:t>KDD</a:t>
            </a:r>
          </a:p>
          <a:p>
            <a:pPr lvl="1">
              <a:lnSpc>
                <a:spcPct val="150000"/>
              </a:lnSpc>
            </a:pPr>
            <a:r>
              <a:rPr lang="zh-CN" altLang="en-US" dirty="0"/>
              <a:t>是用数据库管理系统来存储数据，</a:t>
            </a:r>
            <a:endParaRPr lang="en-US" altLang="zh-CN" dirty="0"/>
          </a:p>
          <a:p>
            <a:pPr lvl="1">
              <a:lnSpc>
                <a:spcPct val="150000"/>
              </a:lnSpc>
            </a:pPr>
            <a:r>
              <a:rPr lang="zh-CN" altLang="en-US" dirty="0"/>
              <a:t>用机器学习的方法来分析数据，</a:t>
            </a:r>
            <a:endParaRPr lang="en-US" altLang="zh-CN" dirty="0"/>
          </a:p>
          <a:p>
            <a:pPr lvl="1">
              <a:lnSpc>
                <a:spcPct val="150000"/>
              </a:lnSpc>
            </a:pPr>
            <a:r>
              <a:rPr lang="zh-CN" altLang="en-US" dirty="0"/>
              <a:t>挖掘大量数据背后隐藏的知识，</a:t>
            </a:r>
            <a:endParaRPr lang="en-US" altLang="zh-CN" dirty="0"/>
          </a:p>
          <a:p>
            <a:pPr lvl="1">
              <a:lnSpc>
                <a:spcPct val="150000"/>
              </a:lnSpc>
            </a:pPr>
            <a:r>
              <a:rPr lang="zh-CN" altLang="en-US" dirty="0"/>
              <a:t>称为数据库中的知识发现</a:t>
            </a:r>
          </a:p>
        </p:txBody>
      </p:sp>
    </p:spTree>
    <p:extLst>
      <p:ext uri="{BB962C8B-B14F-4D97-AF65-F5344CB8AC3E}">
        <p14:creationId xmlns:p14="http://schemas.microsoft.com/office/powerpoint/2010/main" val="263537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817033" y="228600"/>
            <a:ext cx="10871200" cy="990600"/>
          </a:xfrm>
        </p:spPr>
        <p:txBody>
          <a:bodyPr/>
          <a:lstStyle/>
          <a:p>
            <a:pPr eaLnBrk="1" hangingPunct="1"/>
            <a:r>
              <a:rPr lang="en-US" altLang="zh-CN"/>
              <a:t>KDD</a:t>
            </a:r>
            <a:r>
              <a:rPr lang="zh-CN" altLang="en-US">
                <a:latin typeface="宋体" pitchFamily="2" charset="-122"/>
              </a:rPr>
              <a:t>过程</a:t>
            </a:r>
          </a:p>
        </p:txBody>
      </p:sp>
      <p:sp>
        <p:nvSpPr>
          <p:cNvPr id="56323" name="Rectangle 3"/>
          <p:cNvSpPr>
            <a:spLocks noChangeArrowheads="1"/>
          </p:cNvSpPr>
          <p:nvPr/>
        </p:nvSpPr>
        <p:spPr bwMode="auto">
          <a:xfrm>
            <a:off x="3949700" y="2476500"/>
            <a:ext cx="12192000" cy="369332"/>
          </a:xfrm>
          <a:prstGeom prst="rect">
            <a:avLst/>
          </a:prstGeom>
          <a:noFill/>
          <a:ln w="9525">
            <a:noFill/>
            <a:miter lim="800000"/>
            <a:headEnd/>
            <a:tailEnd/>
          </a:ln>
        </p:spPr>
        <p:txBody>
          <a:bodyPr>
            <a:spAutoFit/>
          </a:bodyPr>
          <a:lstStyle/>
          <a:p>
            <a:pPr algn="ctr"/>
            <a:endParaRPr lang="en-US" altLang="zh-CN"/>
          </a:p>
        </p:txBody>
      </p:sp>
      <p:graphicFrame>
        <p:nvGraphicFramePr>
          <p:cNvPr id="56324" name="Object 4"/>
          <p:cNvGraphicFramePr>
            <a:graphicFrameLocks noChangeAspect="1"/>
          </p:cNvGraphicFramePr>
          <p:nvPr/>
        </p:nvGraphicFramePr>
        <p:xfrm>
          <a:off x="1422400" y="2011364"/>
          <a:ext cx="9550400" cy="4237037"/>
        </p:xfrm>
        <a:graphic>
          <a:graphicData uri="http://schemas.openxmlformats.org/presentationml/2006/ole">
            <mc:AlternateContent xmlns:mc="http://schemas.openxmlformats.org/markup-compatibility/2006">
              <mc:Choice xmlns:v="urn:schemas-microsoft-com:vml" Requires="v">
                <p:oleObj r:id="rId2" imgW="4599432" imgH="2724912" progId="Word.Picture.8">
                  <p:embed/>
                </p:oleObj>
              </mc:Choice>
              <mc:Fallback>
                <p:oleObj r:id="rId2" imgW="4599432" imgH="2724912" progId="Word.Picture.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2011364"/>
                        <a:ext cx="9550400" cy="4237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normAutofit/>
          </a:bodyPr>
          <a:lstStyle/>
          <a:p>
            <a:pPr>
              <a:defRPr/>
            </a:pPr>
            <a:fld id="{94F51D47-9716-4046-9617-26FBB1249ACD}" type="slidenum">
              <a:rPr lang="en-US" altLang="zh-CN"/>
              <a:pPr>
                <a:defRPr/>
              </a:pPr>
              <a:t>54</a:t>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知识库（</a:t>
            </a:r>
            <a:r>
              <a:rPr lang="en-US" altLang="zh-CN" dirty="0"/>
              <a:t>knowledge base, KB</a:t>
            </a:r>
            <a:r>
              <a:rPr lang="zh-CN" altLang="en-US" dirty="0"/>
              <a:t>）</a:t>
            </a:r>
          </a:p>
        </p:txBody>
      </p:sp>
      <p:sp>
        <p:nvSpPr>
          <p:cNvPr id="3" name="内容占位符 2"/>
          <p:cNvSpPr>
            <a:spLocks noGrp="1"/>
          </p:cNvSpPr>
          <p:nvPr>
            <p:ph idx="1"/>
          </p:nvPr>
        </p:nvSpPr>
        <p:spPr/>
        <p:txBody>
          <a:bodyPr>
            <a:normAutofit lnSpcReduction="10000"/>
          </a:bodyPr>
          <a:lstStyle/>
          <a:p>
            <a:r>
              <a:rPr lang="zh-CN" altLang="en-US" dirty="0"/>
              <a:t>形式化、简洁化的方式去表示知识，那就是</a:t>
            </a:r>
            <a:r>
              <a:rPr lang="zh-CN" altLang="en-US" i="1" dirty="0"/>
              <a:t>三元组（</a:t>
            </a:r>
            <a:r>
              <a:rPr lang="en-US" altLang="zh-CN" i="1" dirty="0"/>
              <a:t>triple</a:t>
            </a:r>
            <a:r>
              <a:rPr lang="zh-CN" altLang="en-US" i="1" dirty="0"/>
              <a:t>）</a:t>
            </a:r>
            <a:r>
              <a:rPr lang="zh-CN" altLang="en-US" dirty="0"/>
              <a:t>。</a:t>
            </a:r>
            <a:endParaRPr lang="en-US" altLang="zh-CN" dirty="0"/>
          </a:p>
          <a:p>
            <a:pPr lvl="1">
              <a:lnSpc>
                <a:spcPct val="150000"/>
              </a:lnSpc>
            </a:pPr>
            <a:r>
              <a:rPr lang="zh-CN" altLang="en-US" dirty="0"/>
              <a:t>实体</a:t>
            </a:r>
            <a:r>
              <a:rPr lang="en-US" altLang="zh-CN" dirty="0"/>
              <a:t>entity</a:t>
            </a:r>
          </a:p>
          <a:p>
            <a:pPr lvl="1">
              <a:lnSpc>
                <a:spcPct val="150000"/>
              </a:lnSpc>
            </a:pPr>
            <a:r>
              <a:rPr lang="zh-CN" altLang="en-US" dirty="0"/>
              <a:t>实体关系</a:t>
            </a:r>
            <a:endParaRPr lang="en-US" altLang="zh-CN" dirty="0"/>
          </a:p>
          <a:p>
            <a:pPr lvl="2">
              <a:lnSpc>
                <a:spcPct val="150000"/>
              </a:lnSpc>
            </a:pPr>
            <a:r>
              <a:rPr lang="zh-CN" altLang="en-US" b="1" dirty="0"/>
              <a:t>属性</a:t>
            </a:r>
            <a:r>
              <a:rPr lang="en-US" altLang="zh-CN" b="1" dirty="0"/>
              <a:t>property</a:t>
            </a:r>
          </a:p>
          <a:p>
            <a:pPr lvl="2">
              <a:lnSpc>
                <a:spcPct val="150000"/>
              </a:lnSpc>
            </a:pPr>
            <a:r>
              <a:rPr lang="zh-CN" altLang="en-US" b="1" dirty="0"/>
              <a:t>关系</a:t>
            </a:r>
            <a:r>
              <a:rPr lang="en-US" altLang="zh-CN" b="1" dirty="0"/>
              <a:t>relation</a:t>
            </a:r>
          </a:p>
          <a:p>
            <a:pPr lvl="1"/>
            <a:endParaRPr lang="en-US" altLang="zh-CN" dirty="0"/>
          </a:p>
          <a:p>
            <a:pPr lvl="1"/>
            <a:endParaRPr lang="en-US" altLang="zh-CN" dirty="0"/>
          </a:p>
          <a:p>
            <a:pPr lvl="1"/>
            <a:endParaRPr lang="en-US" altLang="zh-CN" dirty="0"/>
          </a:p>
          <a:p>
            <a:r>
              <a:rPr lang="zh-CN" altLang="en-US" dirty="0"/>
              <a:t>大量三元组的知识库就成为了一个庞大的知识图。</a:t>
            </a:r>
            <a:endParaRPr lang="en-US" altLang="zh-C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797" y="2446911"/>
            <a:ext cx="5143500" cy="2470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7588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9882" y="365125"/>
            <a:ext cx="10282518" cy="1325563"/>
          </a:xfrm>
        </p:spPr>
        <p:txBody>
          <a:bodyPr>
            <a:normAutofit/>
          </a:bodyPr>
          <a:lstStyle/>
          <a:p>
            <a:r>
              <a:rPr lang="en-US" altLang="zh-CN" dirty="0"/>
              <a:t>Extracted KBs </a:t>
            </a:r>
            <a:r>
              <a:rPr lang="zh-CN" altLang="en-US" dirty="0"/>
              <a:t>知识库的两大关键技术</a:t>
            </a:r>
          </a:p>
        </p:txBody>
      </p:sp>
      <p:sp>
        <p:nvSpPr>
          <p:cNvPr id="3" name="内容占位符 2"/>
          <p:cNvSpPr>
            <a:spLocks noGrp="1"/>
          </p:cNvSpPr>
          <p:nvPr>
            <p:ph idx="1"/>
          </p:nvPr>
        </p:nvSpPr>
        <p:spPr>
          <a:xfrm>
            <a:off x="1981200" y="1600200"/>
            <a:ext cx="8229600" cy="5141168"/>
          </a:xfrm>
        </p:spPr>
        <p:txBody>
          <a:bodyPr>
            <a:normAutofit lnSpcReduction="10000"/>
          </a:bodyPr>
          <a:lstStyle/>
          <a:p>
            <a:r>
              <a:rPr lang="zh-CN" altLang="en-US" b="1" dirty="0"/>
              <a:t>命名实体识别实体链指</a:t>
            </a:r>
            <a:r>
              <a:rPr lang="en-US" altLang="zh-CN" b="1" dirty="0"/>
              <a:t>(Entity linking)</a:t>
            </a:r>
            <a:r>
              <a:rPr lang="en-US" altLang="zh-CN" dirty="0"/>
              <a:t> </a:t>
            </a:r>
          </a:p>
          <a:p>
            <a:pPr lvl="1"/>
            <a:r>
              <a:rPr lang="zh-CN" altLang="en-US" dirty="0"/>
              <a:t>要从文档中识别出人名、地名、机构名、电影等命名实体。</a:t>
            </a:r>
            <a:endParaRPr lang="en-US" altLang="zh-CN" dirty="0"/>
          </a:p>
          <a:p>
            <a:pPr lvl="1"/>
            <a:r>
              <a:rPr lang="zh-CN" altLang="en-US" dirty="0"/>
              <a:t>将文档中的实体名字链接到知识库中特定的实体上。</a:t>
            </a:r>
            <a:endParaRPr lang="en-US" altLang="zh-CN" dirty="0"/>
          </a:p>
          <a:p>
            <a:pPr lvl="1"/>
            <a:r>
              <a:rPr lang="zh-CN" altLang="en-US" dirty="0"/>
              <a:t>它主要涉及自然语言处理领域的两个经典问题</a:t>
            </a:r>
            <a:endParaRPr lang="en-US" altLang="zh-CN" dirty="0"/>
          </a:p>
          <a:p>
            <a:pPr lvl="2"/>
            <a:r>
              <a:rPr lang="zh-CN" altLang="en-US" b="1" dirty="0"/>
              <a:t>实体识别 </a:t>
            </a:r>
            <a:r>
              <a:rPr lang="en-US" altLang="zh-CN" dirty="0"/>
              <a:t>(Entity Recognition) </a:t>
            </a:r>
          </a:p>
          <a:p>
            <a:pPr lvl="2"/>
            <a:r>
              <a:rPr lang="zh-CN" altLang="en-US" b="1" dirty="0"/>
              <a:t>实体消歧 </a:t>
            </a:r>
            <a:r>
              <a:rPr lang="en-US" altLang="zh-CN" dirty="0"/>
              <a:t>(Entity Disambiguation)</a:t>
            </a:r>
            <a:r>
              <a:rPr lang="zh-CN" altLang="en-US" dirty="0"/>
              <a:t>，</a:t>
            </a:r>
            <a:endParaRPr lang="en-US" altLang="zh-CN" dirty="0"/>
          </a:p>
          <a:p>
            <a:r>
              <a:rPr lang="zh-CN" altLang="en-US" b="1" dirty="0"/>
              <a:t>关系抽取 </a:t>
            </a:r>
            <a:r>
              <a:rPr lang="en-US" altLang="zh-CN" b="1" dirty="0"/>
              <a:t>(Relation extraction)</a:t>
            </a:r>
          </a:p>
          <a:p>
            <a:pPr lvl="1"/>
            <a:r>
              <a:rPr lang="zh-CN" altLang="en-US" dirty="0"/>
              <a:t>将文档中的实体关系抽取出来</a:t>
            </a:r>
            <a:endParaRPr lang="en-US" altLang="zh-CN" dirty="0"/>
          </a:p>
          <a:p>
            <a:pPr lvl="1"/>
            <a:r>
              <a:rPr lang="zh-CN" altLang="en-US" dirty="0"/>
              <a:t>主要涉及到的技术</a:t>
            </a:r>
            <a:endParaRPr lang="en-US" altLang="zh-CN" dirty="0"/>
          </a:p>
          <a:p>
            <a:pPr lvl="2"/>
            <a:r>
              <a:rPr lang="zh-CN" altLang="en-US" dirty="0"/>
              <a:t>词性标注 </a:t>
            </a:r>
            <a:r>
              <a:rPr lang="en-US" altLang="zh-CN" dirty="0"/>
              <a:t>(Part-of-Speech tagging, POS)</a:t>
            </a:r>
            <a:r>
              <a:rPr lang="zh-CN" altLang="en-US" dirty="0"/>
              <a:t>，</a:t>
            </a:r>
            <a:endParaRPr lang="en-US" altLang="zh-CN" dirty="0"/>
          </a:p>
          <a:p>
            <a:pPr lvl="2"/>
            <a:r>
              <a:rPr lang="zh-CN" altLang="en-US" dirty="0"/>
              <a:t>语法分析，</a:t>
            </a:r>
            <a:endParaRPr lang="en-US" altLang="zh-CN" dirty="0"/>
          </a:p>
          <a:p>
            <a:pPr lvl="2"/>
            <a:r>
              <a:rPr lang="zh-CN" altLang="en-US" dirty="0"/>
              <a:t>依存关系树 </a:t>
            </a:r>
            <a:r>
              <a:rPr lang="en-US" altLang="zh-CN" dirty="0"/>
              <a:t>(dependency tree) </a:t>
            </a:r>
          </a:p>
          <a:p>
            <a:pPr lvl="2"/>
            <a:r>
              <a:rPr lang="zh-CN" altLang="en-US" dirty="0"/>
              <a:t>构建</a:t>
            </a:r>
            <a:r>
              <a:rPr lang="en-US" altLang="zh-CN" dirty="0"/>
              <a:t>SVM</a:t>
            </a:r>
            <a:r>
              <a:rPr lang="zh-CN" altLang="en-US" dirty="0"/>
              <a:t>、最大熵模型等分类器进行关系分类等。</a:t>
            </a:r>
          </a:p>
        </p:txBody>
      </p:sp>
    </p:spTree>
    <p:extLst>
      <p:ext uri="{BB962C8B-B14F-4D97-AF65-F5344CB8AC3E}">
        <p14:creationId xmlns:p14="http://schemas.microsoft.com/office/powerpoint/2010/main" val="224173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54E64-20B9-2513-CD26-781BA8A46321}"/>
              </a:ext>
            </a:extLst>
          </p:cNvPr>
          <p:cNvSpPr>
            <a:spLocks noGrp="1"/>
          </p:cNvSpPr>
          <p:nvPr>
            <p:ph type="title"/>
          </p:nvPr>
        </p:nvSpPr>
        <p:spPr/>
        <p:txBody>
          <a:bodyPr/>
          <a:lstStyle/>
          <a:p>
            <a:r>
              <a:rPr lang="zh-CN" altLang="en-US" b="1" dirty="0"/>
              <a:t>命名实体识别</a:t>
            </a:r>
            <a:endParaRPr lang="zh-CN" altLang="en-US" dirty="0"/>
          </a:p>
        </p:txBody>
      </p:sp>
      <p:sp>
        <p:nvSpPr>
          <p:cNvPr id="3" name="内容占位符 2">
            <a:extLst>
              <a:ext uri="{FF2B5EF4-FFF2-40B4-BE49-F238E27FC236}">
                <a16:creationId xmlns:a16="http://schemas.microsoft.com/office/drawing/2014/main" id="{07C158C8-6F64-3D6D-3C8A-71F1A42E5029}"/>
              </a:ext>
            </a:extLst>
          </p:cNvPr>
          <p:cNvSpPr>
            <a:spLocks noGrp="1"/>
          </p:cNvSpPr>
          <p:nvPr>
            <p:ph idx="1"/>
          </p:nvPr>
        </p:nvSpPr>
        <p:spPr/>
        <p:txBody>
          <a:bodyPr/>
          <a:lstStyle/>
          <a:p>
            <a:r>
              <a:rPr lang="en-US" altLang="zh-CN" dirty="0"/>
              <a:t>Named Entity Recognition</a:t>
            </a:r>
          </a:p>
          <a:p>
            <a:r>
              <a:rPr lang="zh-CN" altLang="en-US" dirty="0"/>
              <a:t>简称</a:t>
            </a:r>
            <a:r>
              <a:rPr lang="en-US" altLang="zh-CN" dirty="0"/>
              <a:t>NER</a:t>
            </a:r>
          </a:p>
          <a:p>
            <a:r>
              <a:rPr lang="zh-CN" altLang="en-US" dirty="0"/>
              <a:t>识别文本中具有特定意义的实体，</a:t>
            </a:r>
            <a:endParaRPr lang="en-US" altLang="zh-CN" dirty="0"/>
          </a:p>
          <a:p>
            <a:pPr lvl="1"/>
            <a:r>
              <a:rPr lang="zh-CN" altLang="en-US" dirty="0"/>
              <a:t>主要包括人名、地名、机构名、专有名词</a:t>
            </a:r>
          </a:p>
        </p:txBody>
      </p:sp>
      <p:pic>
        <p:nvPicPr>
          <p:cNvPr id="1026" name="Picture 2" descr="在这里插入图片描述">
            <a:extLst>
              <a:ext uri="{FF2B5EF4-FFF2-40B4-BE49-F238E27FC236}">
                <a16:creationId xmlns:a16="http://schemas.microsoft.com/office/drawing/2014/main" id="{05C3ED02-1F5F-7D1C-2500-2CD53164A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515" y="4001294"/>
            <a:ext cx="59817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601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F783D-FE22-EFCB-6CC2-E1766B7406D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38FB72-6E2F-0C53-F57A-AD039A2F6AD0}"/>
              </a:ext>
            </a:extLst>
          </p:cNvPr>
          <p:cNvSpPr>
            <a:spLocks noGrp="1"/>
          </p:cNvSpPr>
          <p:nvPr>
            <p:ph idx="1"/>
          </p:nvPr>
        </p:nvSpPr>
        <p:spPr/>
        <p:txBody>
          <a:bodyPr/>
          <a:lstStyle/>
          <a:p>
            <a:pPr>
              <a:lnSpc>
                <a:spcPct val="150000"/>
              </a:lnSpc>
            </a:pPr>
            <a:r>
              <a:rPr lang="zh-CN" altLang="en-US" dirty="0"/>
              <a:t>第</a:t>
            </a:r>
            <a:r>
              <a:rPr lang="en-US" altLang="zh-CN" dirty="0"/>
              <a:t>17</a:t>
            </a:r>
            <a:r>
              <a:rPr lang="zh-CN" altLang="en-US" dirty="0"/>
              <a:t>讲  抽取命名实体</a:t>
            </a:r>
            <a:endParaRPr lang="en-US" altLang="zh-CN" dirty="0"/>
          </a:p>
          <a:p>
            <a:pPr lvl="1">
              <a:lnSpc>
                <a:spcPct val="150000"/>
              </a:lnSpc>
            </a:pPr>
            <a:r>
              <a:rPr lang="zh-CN" altLang="en-US" dirty="0"/>
              <a:t>隐马尔可夫模型， 分词</a:t>
            </a:r>
            <a:endParaRPr lang="en-US" altLang="zh-CN" dirty="0"/>
          </a:p>
          <a:p>
            <a:pPr>
              <a:lnSpc>
                <a:spcPct val="150000"/>
              </a:lnSpc>
            </a:pPr>
            <a:r>
              <a:rPr lang="zh-CN" altLang="en-US" dirty="0"/>
              <a:t>第</a:t>
            </a:r>
            <a:r>
              <a:rPr lang="en-US" altLang="zh-CN" dirty="0"/>
              <a:t>18</a:t>
            </a:r>
            <a:r>
              <a:rPr lang="zh-CN" altLang="en-US" dirty="0"/>
              <a:t>讲  关系抽取</a:t>
            </a:r>
            <a:endParaRPr lang="en-US" altLang="zh-CN" dirty="0"/>
          </a:p>
          <a:p>
            <a:pPr lvl="1">
              <a:lnSpc>
                <a:spcPct val="150000"/>
              </a:lnSpc>
            </a:pPr>
            <a:r>
              <a:rPr lang="zh-CN" altLang="en-US" dirty="0"/>
              <a:t>知识图谱 </a:t>
            </a:r>
          </a:p>
          <a:p>
            <a:endParaRPr lang="en-US" altLang="zh-CN" b="1" dirty="0"/>
          </a:p>
          <a:p>
            <a:pPr lvl="1"/>
            <a:endParaRPr lang="en-US" altLang="zh-CN" b="1" dirty="0"/>
          </a:p>
          <a:p>
            <a:endParaRPr lang="zh-CN" altLang="en-US" dirty="0"/>
          </a:p>
        </p:txBody>
      </p:sp>
    </p:spTree>
    <p:extLst>
      <p:ext uri="{BB962C8B-B14F-4D97-AF65-F5344CB8AC3E}">
        <p14:creationId xmlns:p14="http://schemas.microsoft.com/office/powerpoint/2010/main" val="2581455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知识库问答（</a:t>
            </a:r>
            <a:r>
              <a:rPr lang="en-US" altLang="zh-CN" dirty="0"/>
              <a:t>knowledge base question answering, KB-QA</a:t>
            </a:r>
            <a:r>
              <a:rPr lang="zh-CN" altLang="en-US" dirty="0"/>
              <a:t>）</a:t>
            </a:r>
          </a:p>
        </p:txBody>
      </p:sp>
      <p:sp>
        <p:nvSpPr>
          <p:cNvPr id="3" name="内容占位符 2"/>
          <p:cNvSpPr>
            <a:spLocks noGrp="1"/>
          </p:cNvSpPr>
          <p:nvPr>
            <p:ph idx="1"/>
          </p:nvPr>
        </p:nvSpPr>
        <p:spPr/>
        <p:txBody>
          <a:bodyPr/>
          <a:lstStyle/>
          <a:p>
            <a:r>
              <a:rPr lang="zh-CN" altLang="en-US" dirty="0"/>
              <a:t>给定</a:t>
            </a:r>
            <a:r>
              <a:rPr lang="zh-CN" altLang="en-US" b="1" dirty="0"/>
              <a:t>自然语言</a:t>
            </a:r>
            <a:r>
              <a:rPr lang="zh-CN" altLang="en-US" dirty="0"/>
              <a:t>问题，通过对问题进行语义理解和解析，进而利用知识库进行查询、推理得出答案。</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3" y="3140968"/>
            <a:ext cx="8159643" cy="3254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025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web </a:t>
            </a:r>
            <a:r>
              <a:rPr lang="zh-CN" altLang="en-US" dirty="0"/>
              <a:t>数据的特点</a:t>
            </a:r>
          </a:p>
        </p:txBody>
      </p:sp>
      <p:sp>
        <p:nvSpPr>
          <p:cNvPr id="3" name="内容占位符 2"/>
          <p:cNvSpPr>
            <a:spLocks noGrp="1"/>
          </p:cNvSpPr>
          <p:nvPr>
            <p:ph idx="1"/>
          </p:nvPr>
        </p:nvSpPr>
        <p:spPr/>
        <p:txBody>
          <a:bodyPr/>
          <a:lstStyle/>
          <a:p>
            <a:pPr marL="0" indent="0">
              <a:buNone/>
            </a:pPr>
            <a:r>
              <a:rPr lang="en-US" altLang="zh-CN" dirty="0"/>
              <a:t>1.2.1. </a:t>
            </a:r>
            <a:r>
              <a:rPr lang="zh-CN" altLang="en-US" dirty="0"/>
              <a:t>数据量大，并且仍然在不断增长</a:t>
            </a:r>
            <a:endParaRPr lang="en-US" altLang="zh-CN" dirty="0"/>
          </a:p>
          <a:p>
            <a:pPr marL="0" indent="0">
              <a:buNone/>
            </a:pPr>
            <a:r>
              <a:rPr lang="en-US" altLang="zh-CN" dirty="0"/>
              <a:t>1.2.2. </a:t>
            </a:r>
            <a:r>
              <a:rPr lang="zh-CN" altLang="en-US" dirty="0"/>
              <a:t>存在各种类型的数据</a:t>
            </a:r>
            <a:endParaRPr lang="en-US" altLang="zh-CN" dirty="0"/>
          </a:p>
          <a:p>
            <a:pPr marL="0" indent="0">
              <a:buNone/>
            </a:pPr>
            <a:r>
              <a:rPr lang="en-US" altLang="zh-CN" dirty="0"/>
              <a:t>1.2.3. </a:t>
            </a:r>
            <a:r>
              <a:rPr lang="zh-CN" altLang="en-US" dirty="0"/>
              <a:t>异构的信息：内容相同，形式不同</a:t>
            </a:r>
            <a:endParaRPr lang="en-US" altLang="zh-CN" dirty="0"/>
          </a:p>
          <a:p>
            <a:pPr marL="0" indent="0">
              <a:buNone/>
            </a:pPr>
            <a:r>
              <a:rPr lang="en-US" altLang="zh-CN" dirty="0"/>
              <a:t>1.2.4. </a:t>
            </a:r>
            <a:r>
              <a:rPr lang="zh-CN" altLang="en-US" dirty="0"/>
              <a:t>绝大部分信息是相连接的   图结构</a:t>
            </a:r>
            <a:endParaRPr lang="en-US" altLang="zh-CN" dirty="0"/>
          </a:p>
          <a:p>
            <a:pPr marL="0" indent="0">
              <a:buNone/>
            </a:pPr>
            <a:r>
              <a:rPr lang="en-US" altLang="zh-CN" dirty="0"/>
              <a:t>1.2.5. </a:t>
            </a:r>
            <a:r>
              <a:rPr lang="zh-CN" altLang="en-US" dirty="0"/>
              <a:t>噪音的存在</a:t>
            </a:r>
            <a:endParaRPr lang="en-US" altLang="zh-CN" dirty="0"/>
          </a:p>
          <a:p>
            <a:pPr marL="0" indent="0">
              <a:buNone/>
            </a:pPr>
            <a:r>
              <a:rPr lang="en-US" altLang="zh-CN" dirty="0"/>
              <a:t>1.2.6. </a:t>
            </a:r>
            <a:r>
              <a:rPr lang="zh-CN" altLang="en-US" dirty="0"/>
              <a:t>动态性</a:t>
            </a:r>
            <a:endParaRPr lang="en-US" altLang="zh-CN" dirty="0"/>
          </a:p>
          <a:p>
            <a:pPr marL="0" indent="0">
              <a:buNone/>
            </a:pPr>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4675" y="1440155"/>
            <a:ext cx="8109936" cy="4166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276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知识图谱应用</a:t>
            </a:r>
            <a:r>
              <a:rPr lang="en-US" altLang="zh-CN" dirty="0">
                <a:sym typeface="Wingdings" panose="05000000000000000000" pitchFamily="2" charset="2"/>
              </a:rPr>
              <a:t></a:t>
            </a:r>
            <a:r>
              <a:rPr lang="zh-CN" altLang="en-US" dirty="0"/>
              <a:t>自动推理</a:t>
            </a:r>
          </a:p>
        </p:txBody>
      </p:sp>
      <p:pic>
        <p:nvPicPr>
          <p:cNvPr id="4" name="内容占位符 3"/>
          <p:cNvPicPr>
            <a:picLocks noGrp="1" noChangeAspect="1"/>
          </p:cNvPicPr>
          <p:nvPr>
            <p:ph idx="1"/>
          </p:nvPr>
        </p:nvPicPr>
        <p:blipFill>
          <a:blip r:embed="rId2"/>
          <a:stretch>
            <a:fillRect/>
          </a:stretch>
        </p:blipFill>
        <p:spPr>
          <a:xfrm>
            <a:off x="1991544" y="1556792"/>
            <a:ext cx="8229600" cy="4968552"/>
          </a:xfrm>
          <a:prstGeom prst="rect">
            <a:avLst/>
          </a:prstGeom>
        </p:spPr>
      </p:pic>
    </p:spTree>
    <p:extLst>
      <p:ext uri="{BB962C8B-B14F-4D97-AF65-F5344CB8AC3E}">
        <p14:creationId xmlns:p14="http://schemas.microsoft.com/office/powerpoint/2010/main" val="3065686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知识库推理</a:t>
            </a:r>
            <a:endParaRPr lang="zh-CN" altLang="en-US" dirty="0"/>
          </a:p>
        </p:txBody>
      </p:sp>
      <p:sp>
        <p:nvSpPr>
          <p:cNvPr id="3" name="内容占位符 2"/>
          <p:cNvSpPr>
            <a:spLocks noGrp="1"/>
          </p:cNvSpPr>
          <p:nvPr>
            <p:ph idx="1"/>
          </p:nvPr>
        </p:nvSpPr>
        <p:spPr>
          <a:xfrm>
            <a:off x="1981200" y="1600200"/>
            <a:ext cx="8229600" cy="4829196"/>
          </a:xfrm>
        </p:spPr>
        <p:txBody>
          <a:bodyPr>
            <a:normAutofit fontScale="92500" lnSpcReduction="10000"/>
          </a:bodyPr>
          <a:lstStyle/>
          <a:p>
            <a:r>
              <a:rPr lang="zh-CN" altLang="en-US" dirty="0"/>
              <a:t>传统的语义解析方法</a:t>
            </a:r>
            <a:endParaRPr lang="en-US" altLang="zh-CN" dirty="0"/>
          </a:p>
          <a:p>
            <a:pPr lvl="1"/>
            <a:r>
              <a:rPr lang="zh-CN" altLang="en-US" dirty="0"/>
              <a:t>偏语言学的方法，</a:t>
            </a:r>
            <a:endParaRPr lang="en-US" altLang="zh-CN" dirty="0"/>
          </a:p>
          <a:p>
            <a:pPr lvl="1"/>
            <a:r>
              <a:rPr lang="zh-CN" altLang="en-US" dirty="0"/>
              <a:t>将自然语言转化为一系列形式化的逻辑形式，通过对逻辑形式进行自底向上的解析，得到一种可以表达整个问题语义的逻辑形式</a:t>
            </a:r>
            <a:endParaRPr lang="en-US" altLang="zh-CN" dirty="0"/>
          </a:p>
          <a:p>
            <a:pPr lvl="2"/>
            <a:r>
              <a:rPr lang="zh-CN" altLang="en-US" dirty="0"/>
              <a:t>问题</a:t>
            </a:r>
            <a:r>
              <a:rPr lang="en-US" altLang="zh-CN" dirty="0"/>
              <a:t>-&gt;</a:t>
            </a:r>
            <a:r>
              <a:rPr lang="zh-CN" altLang="en-US" dirty="0"/>
              <a:t>短语检测</a:t>
            </a:r>
            <a:r>
              <a:rPr lang="en-US" altLang="zh-CN" dirty="0"/>
              <a:t>-&gt;</a:t>
            </a:r>
            <a:r>
              <a:rPr lang="zh-CN" altLang="en-US" dirty="0"/>
              <a:t>资源映射</a:t>
            </a:r>
            <a:r>
              <a:rPr lang="en-US" altLang="zh-CN" dirty="0"/>
              <a:t>-&gt;</a:t>
            </a:r>
            <a:r>
              <a:rPr lang="zh-CN" altLang="en-US" dirty="0"/>
              <a:t>语义组合</a:t>
            </a:r>
            <a:r>
              <a:rPr lang="en-US" altLang="zh-CN" dirty="0"/>
              <a:t>-&gt;</a:t>
            </a:r>
            <a:r>
              <a:rPr lang="zh-CN" altLang="en-US" dirty="0"/>
              <a:t>逻辑表达式</a:t>
            </a:r>
            <a:endParaRPr lang="en-US" altLang="zh-CN" dirty="0"/>
          </a:p>
          <a:p>
            <a:pPr lvl="1"/>
            <a:r>
              <a:rPr lang="zh-CN" altLang="en-US" dirty="0"/>
              <a:t>通过相应的查询语句在知识库中进行查询，从而得出答案。</a:t>
            </a:r>
          </a:p>
          <a:p>
            <a:r>
              <a:rPr lang="zh-CN" altLang="en-US" dirty="0"/>
              <a:t>知识表示学习的方法</a:t>
            </a:r>
            <a:endParaRPr lang="en-US" altLang="zh-CN" dirty="0"/>
          </a:p>
          <a:p>
            <a:pPr lvl="1"/>
            <a:r>
              <a:rPr lang="zh-CN" altLang="en-US" dirty="0"/>
              <a:t>把知识库问答看做一个语义匹配过程。</a:t>
            </a:r>
            <a:endParaRPr lang="en-US" altLang="zh-CN" dirty="0"/>
          </a:p>
          <a:p>
            <a:pPr lvl="1"/>
            <a:r>
              <a:rPr lang="zh-CN" altLang="en-US" dirty="0"/>
              <a:t>问句语义向量与知识库中实体、边的语义向量相似度计算的过程。</a:t>
            </a:r>
            <a:endParaRPr lang="en-US" altLang="zh-CN" dirty="0"/>
          </a:p>
          <a:p>
            <a:pPr lvl="2"/>
            <a:r>
              <a:rPr lang="zh-CN" altLang="en-US" dirty="0"/>
              <a:t>通过表示学习知识库以及用户问题的语义表示，得到低维空间的数值向量</a:t>
            </a:r>
          </a:p>
          <a:p>
            <a:pPr lvl="2"/>
            <a:r>
              <a:rPr lang="zh-CN" altLang="en-US" dirty="0"/>
              <a:t>问题和答案映射向量</a:t>
            </a:r>
            <a:r>
              <a:rPr lang="en-US" altLang="zh-CN" dirty="0"/>
              <a:t>-&gt;</a:t>
            </a:r>
            <a:r>
              <a:rPr lang="zh-CN" altLang="en-US" dirty="0"/>
              <a:t>向量匹配</a:t>
            </a:r>
            <a:r>
              <a:rPr lang="en-US" altLang="zh-CN" dirty="0"/>
              <a:t>-&gt;</a:t>
            </a:r>
            <a:r>
              <a:rPr lang="zh-CN" altLang="en-US" dirty="0"/>
              <a:t>计算问题</a:t>
            </a:r>
            <a:r>
              <a:rPr lang="en-US" altLang="zh-CN" dirty="0"/>
              <a:t>-</a:t>
            </a:r>
            <a:r>
              <a:rPr lang="zh-CN" altLang="en-US" dirty="0"/>
              <a:t>答案</a:t>
            </a:r>
            <a:r>
              <a:rPr lang="en-US" altLang="zh-CN" dirty="0"/>
              <a:t>score-&gt;</a:t>
            </a:r>
            <a:r>
              <a:rPr lang="zh-CN" altLang="en-US" dirty="0"/>
              <a:t>优化问题</a:t>
            </a:r>
            <a:r>
              <a:rPr lang="en-US" altLang="zh-CN" dirty="0"/>
              <a:t>-&gt;</a:t>
            </a:r>
            <a:r>
              <a:rPr lang="zh-CN" altLang="en-US" dirty="0"/>
              <a:t>候选答案选择</a:t>
            </a:r>
          </a:p>
        </p:txBody>
      </p:sp>
    </p:spTree>
    <p:extLst>
      <p:ext uri="{BB962C8B-B14F-4D97-AF65-F5344CB8AC3E}">
        <p14:creationId xmlns:p14="http://schemas.microsoft.com/office/powerpoint/2010/main" val="1546131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Wingdings" panose="05000000000000000000" pitchFamily="2" charset="2"/>
              </a:rPr>
              <a:t>知识的表示学习</a:t>
            </a:r>
            <a:r>
              <a:rPr lang="en-US" altLang="zh-CN" dirty="0">
                <a:sym typeface="Wingdings" panose="05000000000000000000" pitchFamily="2" charset="2"/>
              </a:rPr>
              <a:t>-Represent Learning</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484784"/>
            <a:ext cx="8280920" cy="4824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363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6FECF-4C96-54F0-BD91-4FB9B750390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D82B243-8D5D-E30A-C78D-B40DA6737C36}"/>
              </a:ext>
            </a:extLst>
          </p:cNvPr>
          <p:cNvSpPr>
            <a:spLocks noGrp="1"/>
          </p:cNvSpPr>
          <p:nvPr>
            <p:ph idx="1"/>
          </p:nvPr>
        </p:nvSpPr>
        <p:spPr/>
        <p:txBody>
          <a:bodyPr/>
          <a:lstStyle/>
          <a:p>
            <a:r>
              <a:rPr lang="zh-CN" altLang="en-US" b="1" dirty="0"/>
              <a:t>第</a:t>
            </a:r>
            <a:r>
              <a:rPr lang="en-US" altLang="zh-CN" b="1" dirty="0"/>
              <a:t>9</a:t>
            </a:r>
            <a:r>
              <a:rPr lang="zh-CN" altLang="en-US" b="1" dirty="0"/>
              <a:t>讲  文本向量化</a:t>
            </a:r>
            <a:r>
              <a:rPr lang="zh-CN" altLang="en-US" dirty="0"/>
              <a:t>：</a:t>
            </a:r>
            <a:endParaRPr lang="en-US" altLang="zh-CN" dirty="0"/>
          </a:p>
          <a:p>
            <a:pPr lvl="1"/>
            <a:r>
              <a:rPr lang="en-US" altLang="zh-CN" dirty="0"/>
              <a:t>one-hot,  </a:t>
            </a:r>
            <a:r>
              <a:rPr lang="en-US" altLang="zh-CN" dirty="0" err="1"/>
              <a:t>tf</a:t>
            </a:r>
            <a:r>
              <a:rPr lang="en-US" altLang="zh-CN" dirty="0"/>
              <a:t>/</a:t>
            </a:r>
            <a:r>
              <a:rPr lang="en-US" altLang="zh-CN" dirty="0" err="1"/>
              <a:t>idf</a:t>
            </a:r>
            <a:r>
              <a:rPr lang="zh-CN" altLang="en-US" dirty="0"/>
              <a:t>，主题模型</a:t>
            </a:r>
            <a:endParaRPr lang="en-US" altLang="zh-CN" dirty="0"/>
          </a:p>
          <a:p>
            <a:endParaRPr lang="zh-CN" altLang="en-US" dirty="0"/>
          </a:p>
        </p:txBody>
      </p:sp>
    </p:spTree>
    <p:extLst>
      <p:ext uri="{BB962C8B-B14F-4D97-AF65-F5344CB8AC3E}">
        <p14:creationId xmlns:p14="http://schemas.microsoft.com/office/powerpoint/2010/main" val="4245234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r>
              <a:rPr lang="en-US" altLang="zh-CN" dirty="0"/>
              <a:t>1.2.1</a:t>
            </a:r>
            <a:r>
              <a:rPr lang="zh-CN" altLang="en-US" dirty="0"/>
              <a:t>、数据量大，并且仍然在不断增长</a:t>
            </a:r>
          </a:p>
        </p:txBody>
      </p:sp>
      <p:sp>
        <p:nvSpPr>
          <p:cNvPr id="3" name="Slide Number Placeholder 2"/>
          <p:cNvSpPr>
            <a:spLocks noGrp="1"/>
          </p:cNvSpPr>
          <p:nvPr>
            <p:ph type="sldNum" sz="quarter" idx="12"/>
          </p:nvPr>
        </p:nvSpPr>
        <p:spPr/>
        <p:txBody>
          <a:bodyPr/>
          <a:lstStyle/>
          <a:p>
            <a:pPr>
              <a:defRPr/>
            </a:pPr>
            <a:fld id="{DD0D4356-765B-438E-83D5-1543670CAFA6}" type="slidenum">
              <a:rPr lang="zh-CN" altLang="en-US"/>
              <a:pPr>
                <a:defRPr/>
              </a:pPr>
              <a:t>7</a:t>
            </a:fld>
            <a:endParaRPr lang="zh-CN" altLang="en-US"/>
          </a:p>
        </p:txBody>
      </p:sp>
      <p:sp>
        <p:nvSpPr>
          <p:cNvPr id="15364" name="Content Placeholder 3"/>
          <p:cNvSpPr>
            <a:spLocks noGrp="1"/>
          </p:cNvSpPr>
          <p:nvPr>
            <p:ph sz="quarter" idx="1"/>
          </p:nvPr>
        </p:nvSpPr>
        <p:spPr>
          <a:xfrm>
            <a:off x="353568" y="5202935"/>
            <a:ext cx="10774680" cy="1038035"/>
          </a:xfrm>
        </p:spPr>
        <p:txBody>
          <a:bodyPr>
            <a:normAutofit/>
          </a:bodyPr>
          <a:lstStyle/>
          <a:p>
            <a:pPr marL="457200" lvl="1" indent="0"/>
            <a:endParaRPr lang="en-US" altLang="zh-CN" sz="2000" dirty="0"/>
          </a:p>
        </p:txBody>
      </p:sp>
      <p:pic>
        <p:nvPicPr>
          <p:cNvPr id="7" name="Picture 2">
            <a:extLst>
              <a:ext uri="{FF2B5EF4-FFF2-40B4-BE49-F238E27FC236}">
                <a16:creationId xmlns:a16="http://schemas.microsoft.com/office/drawing/2014/main" id="{E3397A3E-B4E7-4F94-AA0D-5AF1DEEC0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348879"/>
            <a:ext cx="10513460" cy="2628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0253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endParaRPr lang="zh-CN" altLang="en-US" dirty="0"/>
          </a:p>
        </p:txBody>
      </p:sp>
      <p:sp>
        <p:nvSpPr>
          <p:cNvPr id="3" name="Slide Number Placeholder 2"/>
          <p:cNvSpPr>
            <a:spLocks noGrp="1"/>
          </p:cNvSpPr>
          <p:nvPr>
            <p:ph type="sldNum" sz="quarter" idx="12"/>
          </p:nvPr>
        </p:nvSpPr>
        <p:spPr/>
        <p:txBody>
          <a:bodyPr/>
          <a:lstStyle/>
          <a:p>
            <a:pPr>
              <a:defRPr/>
            </a:pPr>
            <a:fld id="{DD0D4356-765B-438E-83D5-1543670CAFA6}" type="slidenum">
              <a:rPr lang="zh-CN" altLang="en-US"/>
              <a:pPr>
                <a:defRPr/>
              </a:pPr>
              <a:t>8</a:t>
            </a:fld>
            <a:endParaRPr lang="zh-CN" altLang="en-US"/>
          </a:p>
        </p:txBody>
      </p:sp>
      <p:sp>
        <p:nvSpPr>
          <p:cNvPr id="15364" name="Content Placeholder 3"/>
          <p:cNvSpPr>
            <a:spLocks noGrp="1"/>
          </p:cNvSpPr>
          <p:nvPr>
            <p:ph sz="quarter" idx="1"/>
          </p:nvPr>
        </p:nvSpPr>
        <p:spPr/>
        <p:txBody>
          <a:bodyPr>
            <a:normAutofit/>
          </a:bodyPr>
          <a:lstStyle/>
          <a:p>
            <a:pPr marL="457200" lvl="1" indent="0">
              <a:buNone/>
            </a:pPr>
            <a:endParaRPr lang="en-US" altLang="zh-CN"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472" y="1857364"/>
            <a:ext cx="754380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538" y="4071942"/>
            <a:ext cx="6552728" cy="1397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071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endParaRPr lang="zh-CN" altLang="en-US" dirty="0"/>
          </a:p>
        </p:txBody>
      </p:sp>
      <p:sp>
        <p:nvSpPr>
          <p:cNvPr id="3" name="Slide Number Placeholder 2"/>
          <p:cNvSpPr>
            <a:spLocks noGrp="1"/>
          </p:cNvSpPr>
          <p:nvPr>
            <p:ph type="sldNum" sz="quarter" idx="12"/>
          </p:nvPr>
        </p:nvSpPr>
        <p:spPr/>
        <p:txBody>
          <a:bodyPr/>
          <a:lstStyle/>
          <a:p>
            <a:pPr>
              <a:defRPr/>
            </a:pPr>
            <a:fld id="{DD0D4356-765B-438E-83D5-1543670CAFA6}" type="slidenum">
              <a:rPr lang="zh-CN" altLang="en-US"/>
              <a:pPr>
                <a:defRPr/>
              </a:pPr>
              <a:t>9</a:t>
            </a:fld>
            <a:endParaRPr lang="zh-CN" altLang="en-US"/>
          </a:p>
        </p:txBody>
      </p:sp>
      <p:sp>
        <p:nvSpPr>
          <p:cNvPr id="15364" name="Content Placeholder 3"/>
          <p:cNvSpPr>
            <a:spLocks noGrp="1"/>
          </p:cNvSpPr>
          <p:nvPr>
            <p:ph sz="quarter" idx="1"/>
          </p:nvPr>
        </p:nvSpPr>
        <p:spPr>
          <a:xfrm>
            <a:off x="353568" y="5202935"/>
            <a:ext cx="10774680" cy="1038035"/>
          </a:xfrm>
        </p:spPr>
        <p:txBody>
          <a:bodyPr>
            <a:normAutofit/>
          </a:bodyPr>
          <a:lstStyle/>
          <a:p>
            <a:pPr marL="457200" lvl="1" indent="0"/>
            <a:r>
              <a:rPr lang="en-US" sz="2000" dirty="0"/>
              <a:t>The Indexed Web contains </a:t>
            </a:r>
            <a:r>
              <a:rPr lang="en-US" sz="2000" b="1" dirty="0"/>
              <a:t>at least 5.37 billion pages</a:t>
            </a:r>
            <a:r>
              <a:rPr lang="en-US" sz="2000" dirty="0"/>
              <a:t> (Monday, 01 March, 2021).</a:t>
            </a:r>
            <a:br>
              <a:rPr lang="en-US" sz="2000" dirty="0"/>
            </a:br>
            <a:r>
              <a:rPr lang="en-US" sz="2000" dirty="0"/>
              <a:t>The Dutch Indexed Web contains </a:t>
            </a:r>
            <a:r>
              <a:rPr lang="en-US" sz="2000" b="1" dirty="0"/>
              <a:t>at least 2700.39 million pages</a:t>
            </a:r>
            <a:r>
              <a:rPr lang="en-US" sz="2000" dirty="0"/>
              <a:t> (Monday, 01 March, 2021).</a:t>
            </a:r>
            <a:endParaRPr lang="en-US" altLang="zh-CN" sz="2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486" y="1255775"/>
            <a:ext cx="754380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553" y="3429000"/>
            <a:ext cx="6552728" cy="1397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91658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2356</Words>
  <Application>Microsoft Office PowerPoint</Application>
  <PresentationFormat>宽屏</PresentationFormat>
  <Paragraphs>394</Paragraphs>
  <Slides>64</Slides>
  <Notes>13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64</vt:i4>
      </vt:variant>
    </vt:vector>
  </HeadingPairs>
  <TitlesOfParts>
    <vt:vector size="78" baseType="lpstr">
      <vt:lpstr>等线</vt:lpstr>
      <vt:lpstr>等线 Light</vt:lpstr>
      <vt:lpstr>黑体</vt:lpstr>
      <vt:lpstr>宋体</vt:lpstr>
      <vt:lpstr>Arial</vt:lpstr>
      <vt:lpstr>Calibri</vt:lpstr>
      <vt:lpstr>Helvetica</vt:lpstr>
      <vt:lpstr>Lucida Sans</vt:lpstr>
      <vt:lpstr>Times New Roman</vt:lpstr>
      <vt:lpstr>Wingdings</vt:lpstr>
      <vt:lpstr>Wingdings 2</vt:lpstr>
      <vt:lpstr>Office 主题​​</vt:lpstr>
      <vt:lpstr>BMP 图像</vt:lpstr>
      <vt:lpstr>Microsoft Word Picture</vt:lpstr>
      <vt:lpstr>第1讲   绪论</vt:lpstr>
      <vt:lpstr>Outline</vt:lpstr>
      <vt:lpstr>一、 web 数据      1.1  WWW概述</vt:lpstr>
      <vt:lpstr>PowerPoint 演示文稿</vt:lpstr>
      <vt:lpstr>PowerPoint 演示文稿</vt:lpstr>
      <vt:lpstr>1.2 web 数据的特点</vt:lpstr>
      <vt:lpstr>1.2.1、数据量大，并且仍然在不断增长</vt:lpstr>
      <vt:lpstr>PowerPoint 演示文稿</vt:lpstr>
      <vt:lpstr>PowerPoint 演示文稿</vt:lpstr>
      <vt:lpstr>PowerPoint 演示文稿</vt:lpstr>
      <vt:lpstr>Crawling picture</vt:lpstr>
      <vt:lpstr>1.2.2. 存在各种类型的数据</vt:lpstr>
      <vt:lpstr>1.2.3. 异构的信息</vt:lpstr>
      <vt:lpstr>1.2.4. 绝大部分信息是相连接的</vt:lpstr>
      <vt:lpstr>Web有向图</vt:lpstr>
      <vt:lpstr>The web as a graph 图</vt:lpstr>
      <vt:lpstr>PowerPoint 演示文稿</vt:lpstr>
      <vt:lpstr>PowerPoint 演示文稿</vt:lpstr>
      <vt:lpstr>1.2.5. 噪音的存在</vt:lpstr>
      <vt:lpstr>计算广告学    ads  Computational Advertising</vt:lpstr>
      <vt:lpstr>PowerPoint 演示文稿</vt:lpstr>
      <vt:lpstr>1.2.6. 动态性</vt:lpstr>
      <vt:lpstr>web 数据的特点</vt:lpstr>
      <vt:lpstr>Web数据特点</vt:lpstr>
      <vt:lpstr>二、Web数据管理</vt:lpstr>
      <vt:lpstr>三、Web数据管理的内容</vt:lpstr>
      <vt:lpstr>3.1、Web数据获取</vt:lpstr>
      <vt:lpstr>3.2、Web数据管理中的数据组织：</vt:lpstr>
      <vt:lpstr>3.3、Web上的信息集成：</vt:lpstr>
      <vt:lpstr>Extracting structured data</vt:lpstr>
      <vt:lpstr>Extracting Structured Data</vt:lpstr>
      <vt:lpstr>3.4、Web查询</vt:lpstr>
      <vt:lpstr>跨媒体：基于文本的图像查询</vt:lpstr>
      <vt:lpstr>基于内容的图像查询</vt:lpstr>
      <vt:lpstr>语义查询：高兴的梁朝伟</vt:lpstr>
      <vt:lpstr>3.5、Web信息发布</vt:lpstr>
      <vt:lpstr>PowerPoint 演示文稿</vt:lpstr>
      <vt:lpstr>四、Web数据管理的基础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机器学习</vt:lpstr>
      <vt:lpstr>机器学习的一个形象描述 </vt:lpstr>
      <vt:lpstr>PowerPoint 演示文稿</vt:lpstr>
      <vt:lpstr>PowerPoint 演示文稿</vt:lpstr>
      <vt:lpstr>PowerPoint 演示文稿</vt:lpstr>
      <vt:lpstr>时序数据和序列数据的挖掘</vt:lpstr>
      <vt:lpstr>PowerPoint 演示文稿</vt:lpstr>
      <vt:lpstr>PowerPoint 演示文稿</vt:lpstr>
      <vt:lpstr>KDD过程</vt:lpstr>
      <vt:lpstr>知识库（knowledge base, KB）</vt:lpstr>
      <vt:lpstr>Extracted KBs 知识库的两大关键技术</vt:lpstr>
      <vt:lpstr>命名实体识别</vt:lpstr>
      <vt:lpstr>PowerPoint 演示文稿</vt:lpstr>
      <vt:lpstr>知识库问答（knowledge base question answering, KB-QA）</vt:lpstr>
      <vt:lpstr>PowerPoint 演示文稿</vt:lpstr>
      <vt:lpstr>知识图谱应用自动推理</vt:lpstr>
      <vt:lpstr>知识库推理</vt:lpstr>
      <vt:lpstr>知识的表示学习-Represent Learning</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第1讲   WEB数据</dc:title>
  <dc:creator>lian li</dc:creator>
  <cp:lastModifiedBy>lian li</cp:lastModifiedBy>
  <cp:revision>20</cp:revision>
  <dcterms:created xsi:type="dcterms:W3CDTF">2021-03-01T01:18:51Z</dcterms:created>
  <dcterms:modified xsi:type="dcterms:W3CDTF">2023-02-27T23:27:53Z</dcterms:modified>
</cp:coreProperties>
</file>